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2.xml" ContentType="application/vnd.openxmlformats-officedocument.presentationml.notesSlide+xml"/>
  <Override PartName="/ppt/notesSlides/notesSlide1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63" r:id="rId2"/>
    <p:sldId id="268" r:id="rId3"/>
    <p:sldId id="274" r:id="rId4"/>
    <p:sldId id="265" r:id="rId5"/>
    <p:sldId id="264" r:id="rId6"/>
    <p:sldId id="275" r:id="rId7"/>
    <p:sldId id="266" r:id="rId8"/>
    <p:sldId id="278" r:id="rId9"/>
    <p:sldId id="272" r:id="rId10"/>
    <p:sldId id="271" r:id="rId11"/>
    <p:sldId id="273" r:id="rId12"/>
    <p:sldId id="279" r:id="rId13"/>
    <p:sldId id="260" r:id="rId14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5A7"/>
    <a:srgbClr val="0D3F5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147" d="100"/>
          <a:sy n="147" d="100"/>
        </p:scale>
        <p:origin x="2988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customXml" Target="../customXml/item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openxmlformats.org/officeDocument/2006/relationships/customXml" Target="../customXml/item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ustomXml" Target="../customXml/item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60773B-552D-4CE9-A2F4-C5CB176EA388}" type="datetimeFigureOut">
              <a:rPr lang="nl-NL" smtClean="0"/>
              <a:t>11-11-2024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622B40-2D58-4C3B-BEB1-B6003DD2B61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693616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622B40-2D58-4C3B-BEB1-B6003DD2B619}" type="slidenum">
              <a:rPr lang="nl-NL" smtClean="0"/>
              <a:t>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632742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622B40-2D58-4C3B-BEB1-B6003DD2B619}" type="slidenum">
              <a:rPr lang="nl-NL" smtClean="0"/>
              <a:t>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150204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A0C5409-E655-82E7-FBE7-9A5EF7025F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34A6BFB4-84FF-7C4F-BE0D-5CDC9DFB8C7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EEAA3372-A291-6C93-BF99-F2FB1C6977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4058E8-E8E7-4EEB-B7AB-FA13F63172A3}" type="datetimeFigureOut">
              <a:rPr lang="nl-NL" smtClean="0"/>
              <a:t>11-11-2024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62E9E95B-F5CF-9F78-6DA4-13FB8956C1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1266FA2F-9CDB-26BB-E84C-ED3A1AD133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2D1A7-5845-4D79-AFA9-C7831E0C913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010120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5757670-8D7B-DB4F-B2AB-4CFA26FBE3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88F6E196-D4B8-6E0B-CAB4-08DDBE0BB6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1D486438-946D-454E-5F11-69202BEC3E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4058E8-E8E7-4EEB-B7AB-FA13F63172A3}" type="datetimeFigureOut">
              <a:rPr lang="nl-NL" smtClean="0"/>
              <a:t>11-11-2024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2AF6EF3E-F3D8-EA52-1B23-7E7BFDEB19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439F603C-FC2B-ACFB-58D5-467E2ACB9B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2D1A7-5845-4D79-AFA9-C7831E0C913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040003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7A4FD30E-375B-E7E0-E844-CD28F666ED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0E069598-214C-E012-BBC9-E92558347C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180C6A90-DC08-4782-58EA-BB4CEF77A3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4058E8-E8E7-4EEB-B7AB-FA13F63172A3}" type="datetimeFigureOut">
              <a:rPr lang="nl-NL" smtClean="0"/>
              <a:t>11-11-2024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F93C974E-A396-A0BB-8592-2A2C7E6B93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1DA0F6C8-4EE4-764D-7959-A77D21D658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2D1A7-5845-4D79-AFA9-C7831E0C913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588124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4F55ACF-8807-ABD1-DD96-C1249DFD9C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9A79DDA-B285-E3A3-956E-E8C2DFF57C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F524F83E-F1A9-07FC-B821-E8CBEF1E4E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4058E8-E8E7-4EEB-B7AB-FA13F63172A3}" type="datetimeFigureOut">
              <a:rPr lang="nl-NL" smtClean="0"/>
              <a:t>11-11-2024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17932485-6F37-04B0-B1C3-8F74C43492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E2D0A15F-0979-2771-DA37-C7A9512F4C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2D1A7-5845-4D79-AFA9-C7831E0C913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461115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550A28B-180F-C054-714B-A90E6CE3AA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593F65C4-0FC8-F9BF-5756-486962043C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20A70E73-49FC-9B5B-1392-C10FDBB248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4058E8-E8E7-4EEB-B7AB-FA13F63172A3}" type="datetimeFigureOut">
              <a:rPr lang="nl-NL" smtClean="0"/>
              <a:t>11-11-2024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9F1F3A0F-E661-69D1-2587-5039688600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E6778D5F-4421-4B5F-AF6D-348516869C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2D1A7-5845-4D79-AFA9-C7831E0C913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52907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F5C1295-C199-0CBF-D492-A6B40CE637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57B8A37-37C1-C85F-971A-4315B65E52F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9F956FEE-132F-5378-A9DB-96CFBA263D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0E61D33A-8CA1-1394-526B-8FEED93278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4058E8-E8E7-4EEB-B7AB-FA13F63172A3}" type="datetimeFigureOut">
              <a:rPr lang="nl-NL" smtClean="0"/>
              <a:t>11-11-2024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770D3D19-9994-3746-ACAF-3090A0F65A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243384C2-F48F-BE49-CA67-B31D7D6FA7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2D1A7-5845-4D79-AFA9-C7831E0C913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224832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EB564F9-8BC0-40B3-CAAB-8036BCA52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9AEC5AD1-3AF4-330B-4D25-AA16396289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79E7EA3C-CBA6-BC6F-4027-631157EA4E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1304CC8A-3B3A-6E71-BEEA-D04A7E6CE2E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9869506C-BC95-9DA3-1F21-ADDEB3ECA6B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DE9B7AD6-2BAD-CA24-679A-6B170404EE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4058E8-E8E7-4EEB-B7AB-FA13F63172A3}" type="datetimeFigureOut">
              <a:rPr lang="nl-NL" smtClean="0"/>
              <a:t>11-11-2024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32948CBC-ACDD-96F4-8118-F265A91E22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C541B33F-A103-1F41-5BF7-CBBED86970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2D1A7-5845-4D79-AFA9-C7831E0C913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916850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51801AF-5D00-E9B1-CFE7-DC444F992B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113D1A5C-3A99-61B4-5E76-751299EB94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4058E8-E8E7-4EEB-B7AB-FA13F63172A3}" type="datetimeFigureOut">
              <a:rPr lang="nl-NL" smtClean="0"/>
              <a:t>11-11-2024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EC44AC5E-5A8F-EBE3-7810-BD71704424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08F05577-893A-C714-0FF9-3F8525079E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2D1A7-5845-4D79-AFA9-C7831E0C913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894697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BA02B1A2-253F-E322-7338-7B41FF37D4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4058E8-E8E7-4EEB-B7AB-FA13F63172A3}" type="datetimeFigureOut">
              <a:rPr lang="nl-NL" smtClean="0"/>
              <a:t>11-11-2024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2A896AC6-D83C-1FE7-0016-A1EA63FA7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80FA0507-D02E-6DBD-6221-A4953864C2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2D1A7-5845-4D79-AFA9-C7831E0C913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38569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EF110CC-9DB4-7606-1600-87772513F3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4B5C766-4530-BEEA-41DB-01B5BF6AAD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0722BC7D-885D-0E8B-41DB-6D2B7F43F8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F4F9F5C7-6C19-75FF-4A4A-C96C4D9932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4058E8-E8E7-4EEB-B7AB-FA13F63172A3}" type="datetimeFigureOut">
              <a:rPr lang="nl-NL" smtClean="0"/>
              <a:t>11-11-2024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46CA2213-A780-D68E-C60C-A5CA2EDBC0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4BC3B153-797D-3D94-E4DF-9376467997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2D1A7-5845-4D79-AFA9-C7831E0C913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845825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7AC41FF-BA58-16FC-ABED-9AABD5293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E16CF4D3-AFB5-1AA0-5270-2FAB85097ED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C4887AAF-A606-A154-74E1-E35C8E996E5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BDDA997E-04A2-139E-6C34-34A58EC060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4058E8-E8E7-4EEB-B7AB-FA13F63172A3}" type="datetimeFigureOut">
              <a:rPr lang="nl-NL" smtClean="0"/>
              <a:t>11-11-2024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FCE8420D-61C7-9D86-D4C1-41498532C4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56E2896C-FD18-A092-0A88-1D055871C4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2D1A7-5845-4D79-AFA9-C7831E0C913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239363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F4A608EF-9FB7-6EAB-75E5-5B150B258E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10B007D4-B868-2B9F-E05C-84D1033600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4F0BB750-66DA-B5D9-768B-2B2729A1D7F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E4058E8-E8E7-4EEB-B7AB-FA13F63172A3}" type="datetimeFigureOut">
              <a:rPr lang="nl-NL" smtClean="0"/>
              <a:t>11-11-2024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19A0BE1C-BF7F-7207-1EE6-412A33F208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235137D2-39FE-4013-3BCA-B7AFD12E5D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2B2D1A7-5845-4D79-AFA9-C7831E0C913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931153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emf"/><Relationship Id="rId5" Type="http://schemas.openxmlformats.org/officeDocument/2006/relationships/image" Target="../media/image26.emf"/><Relationship Id="rId4" Type="http://schemas.openxmlformats.org/officeDocument/2006/relationships/image" Target="../media/image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DBC695E-56CD-14FD-96A2-03182E0EE0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Tijdelijke aanduiding voor inhoud 4" descr="Afbeelding met hemel, schermopname, nacht, buitenshuis&#10;&#10;Automatisch gegenereerde beschrijving">
            <a:extLst>
              <a:ext uri="{FF2B5EF4-FFF2-40B4-BE49-F238E27FC236}">
                <a16:creationId xmlns:a16="http://schemas.microsoft.com/office/drawing/2014/main" id="{8C110031-6EC4-1EE7-3E91-9037DC29154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A01B8E8D-E7ED-EA02-1E40-20C4DE60592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23410" y="1362548"/>
            <a:ext cx="3611137" cy="5130327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1D552596-6A07-19C3-9811-B92855761C36}"/>
              </a:ext>
            </a:extLst>
          </p:cNvPr>
          <p:cNvSpPr txBox="1"/>
          <p:nvPr/>
        </p:nvSpPr>
        <p:spPr>
          <a:xfrm>
            <a:off x="6402443" y="1690688"/>
            <a:ext cx="5441816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nl-NL" sz="3200" b="1" dirty="0">
                <a:solidFill>
                  <a:srgbClr val="0D3F51"/>
                </a:solidFill>
                <a:latin typeface="Bahnschrift" panose="020B0502040204020203" pitchFamily="34" charset="0"/>
                <a:cs typeface="Biome" panose="020B0502040204020203" pitchFamily="34" charset="0"/>
              </a:rPr>
              <a:t>	   Roger van Ratingen</a:t>
            </a:r>
          </a:p>
          <a:p>
            <a:pPr>
              <a:lnSpc>
                <a:spcPct val="150000"/>
              </a:lnSpc>
            </a:pPr>
            <a:r>
              <a:rPr lang="nl-NL" sz="3200" b="1" dirty="0">
                <a:solidFill>
                  <a:srgbClr val="0D3F51"/>
                </a:solidFill>
                <a:latin typeface="Bahnschrift" panose="020B0502040204020203" pitchFamily="34" charset="0"/>
                <a:cs typeface="Biome" panose="020B0502040204020203" pitchFamily="34" charset="0"/>
              </a:rPr>
              <a:t>		</a:t>
            </a:r>
          </a:p>
          <a:p>
            <a:pPr>
              <a:lnSpc>
                <a:spcPct val="150000"/>
              </a:lnSpc>
            </a:pPr>
            <a:r>
              <a:rPr lang="nl-NL" sz="3200" b="1" dirty="0">
                <a:solidFill>
                  <a:srgbClr val="0D3F51"/>
                </a:solidFill>
                <a:latin typeface="Bahnschrift" panose="020B0502040204020203" pitchFamily="34" charset="0"/>
                <a:cs typeface="Biome" panose="020B0502040204020203" pitchFamily="34" charset="0"/>
              </a:rPr>
              <a:t>	   Toine Adams</a:t>
            </a:r>
          </a:p>
          <a:p>
            <a:r>
              <a:rPr lang="nl-NL" b="1" dirty="0">
                <a:solidFill>
                  <a:srgbClr val="0D3F51"/>
                </a:solidFill>
                <a:latin typeface="Bahnschrift" panose="020B0502040204020203" pitchFamily="34" charset="0"/>
                <a:cs typeface="Biome" panose="020B0502040204020203" pitchFamily="34" charset="0"/>
              </a:rPr>
              <a:t>	   </a:t>
            </a:r>
            <a:br>
              <a:rPr lang="nl-NL" b="1" dirty="0">
                <a:solidFill>
                  <a:srgbClr val="0D3F51"/>
                </a:solidFill>
                <a:latin typeface="Bahnschrift" panose="020B0502040204020203" pitchFamily="34" charset="0"/>
                <a:cs typeface="Biome" panose="020B0502040204020203" pitchFamily="34" charset="0"/>
              </a:rPr>
            </a:br>
            <a:r>
              <a:rPr lang="nl-NL" b="1" dirty="0">
                <a:solidFill>
                  <a:srgbClr val="0D3F51"/>
                </a:solidFill>
                <a:latin typeface="Bahnschrift" panose="020B0502040204020203" pitchFamily="34" charset="0"/>
                <a:cs typeface="Biome" panose="020B0502040204020203" pitchFamily="34" charset="0"/>
              </a:rPr>
              <a:t>	     </a:t>
            </a:r>
          </a:p>
          <a:p>
            <a:r>
              <a:rPr lang="nl-NL" b="1" dirty="0">
                <a:solidFill>
                  <a:srgbClr val="0D3F51"/>
                </a:solidFill>
                <a:latin typeface="Bahnschrift" panose="020B0502040204020203" pitchFamily="34" charset="0"/>
                <a:cs typeface="Biome" panose="020B0502040204020203" pitchFamily="34" charset="0"/>
              </a:rPr>
              <a:t>                   Kenniscentrum voor licht</a:t>
            </a:r>
          </a:p>
          <a:p>
            <a:r>
              <a:rPr lang="nl-NL" b="1" dirty="0">
                <a:solidFill>
                  <a:srgbClr val="0D3F51"/>
                </a:solidFill>
                <a:latin typeface="Bahnschrift" panose="020B0502040204020203" pitchFamily="34" charset="0"/>
                <a:cs typeface="Biome" panose="020B0502040204020203" pitchFamily="34" charset="0"/>
              </a:rPr>
              <a:t>                   Kernteam Outdoor NSVV</a:t>
            </a:r>
          </a:p>
          <a:p>
            <a:r>
              <a:rPr lang="nl-NL" b="1" dirty="0">
                <a:solidFill>
                  <a:srgbClr val="0D3F51"/>
                </a:solidFill>
                <a:latin typeface="Bahnschrift" panose="020B0502040204020203" pitchFamily="34" charset="0"/>
                <a:cs typeface="Biome" panose="020B0502040204020203" pitchFamily="34" charset="0"/>
              </a:rPr>
              <a:t>                   November 2024</a:t>
            </a: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0B0611DC-F5CF-250D-0F7C-8ADF765AAA4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40468" y="4360185"/>
            <a:ext cx="1008161" cy="1008161"/>
          </a:xfrm>
          <a:prstGeom prst="rect">
            <a:avLst/>
          </a:prstGeom>
        </p:spPr>
      </p:pic>
      <p:pic>
        <p:nvPicPr>
          <p:cNvPr id="3" name="Afbeelding 2" descr="Afbeelding met Menselijk gezicht, persoon, glimlach, kleding&#10;&#10;Automatisch gegenereerde beschrijving">
            <a:extLst>
              <a:ext uri="{FF2B5EF4-FFF2-40B4-BE49-F238E27FC236}">
                <a16:creationId xmlns:a16="http://schemas.microsoft.com/office/drawing/2014/main" id="{87568342-1535-CC93-F5F0-D0E19E57E76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45132" y="2575889"/>
            <a:ext cx="1012825" cy="1187901"/>
          </a:xfrm>
          <a:prstGeom prst="rect">
            <a:avLst/>
          </a:prstGeom>
        </p:spPr>
      </p:pic>
      <p:pic>
        <p:nvPicPr>
          <p:cNvPr id="8" name="Picture 2" descr="Afbeeldingsresultaten voor Roger van Ratingen. Grootte: 156 x 185. Bron: ovlnl-academy.nl">
            <a:extLst>
              <a:ext uri="{FF2B5EF4-FFF2-40B4-BE49-F238E27FC236}">
                <a16:creationId xmlns:a16="http://schemas.microsoft.com/office/drawing/2014/main" id="{AB196FA7-734F-EB5F-D725-7F832E2B79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49795" y="1171017"/>
            <a:ext cx="1003498" cy="1187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91871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DBC695E-56CD-14FD-96A2-03182E0EE0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Tijdelijke aanduiding voor inhoud 4" descr="Afbeelding met hemel, schermopname, nacht, buitenshuis&#10;&#10;Automatisch gegenereerde beschrijving">
            <a:extLst>
              <a:ext uri="{FF2B5EF4-FFF2-40B4-BE49-F238E27FC236}">
                <a16:creationId xmlns:a16="http://schemas.microsoft.com/office/drawing/2014/main" id="{8C110031-6EC4-1EE7-3E91-9037DC29154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9502"/>
            <a:ext cx="12192000" cy="6858000"/>
          </a:xfr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8C7F0BF6-0325-E4F4-7DCD-8F421CEEEEAA}"/>
              </a:ext>
            </a:extLst>
          </p:cNvPr>
          <p:cNvSpPr txBox="1"/>
          <p:nvPr/>
        </p:nvSpPr>
        <p:spPr>
          <a:xfrm>
            <a:off x="4736906" y="1445514"/>
            <a:ext cx="18922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b="1" dirty="0">
                <a:solidFill>
                  <a:srgbClr val="0D3F51"/>
                </a:solidFill>
                <a:latin typeface="Bahnschrift" panose="020B0502040204020203" pitchFamily="34" charset="0"/>
                <a:cs typeface="Biome" panose="020B0502040204020203" pitchFamily="34" charset="0"/>
              </a:rPr>
              <a:t>Advies</a:t>
            </a: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08FFEAD2-163B-CC43-A28A-7ECBD21C203B}"/>
              </a:ext>
            </a:extLst>
          </p:cNvPr>
          <p:cNvSpPr txBox="1"/>
          <p:nvPr/>
        </p:nvSpPr>
        <p:spPr>
          <a:xfrm>
            <a:off x="4784724" y="4807899"/>
            <a:ext cx="6848476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dirty="0">
                <a:solidFill>
                  <a:srgbClr val="0065A7"/>
                </a:solidFill>
                <a:latin typeface="Bahnschrift" panose="020B0502040204020203" pitchFamily="34" charset="0"/>
                <a:cs typeface="Biome" panose="020B0502040204020203" pitchFamily="34" charset="0"/>
              </a:rPr>
              <a:t>4) Gebruik Buiten en gebouwenmodule voor inpassing</a:t>
            </a:r>
          </a:p>
          <a:p>
            <a:endParaRPr lang="nl-NL" dirty="0">
              <a:solidFill>
                <a:srgbClr val="0065A7"/>
              </a:solidFill>
              <a:latin typeface="Bahnschrift" panose="020B0502040204020203" pitchFamily="34" charset="0"/>
              <a:cs typeface="Biome" panose="020B0502040204020203" pitchFamily="34" charset="0"/>
            </a:endParaRPr>
          </a:p>
        </p:txBody>
      </p:sp>
      <p:pic>
        <p:nvPicPr>
          <p:cNvPr id="4" name="Afbeelding 3" descr="Afbeelding met Stedenbouwkunde, buitenshuis, Luchtfotografie, voorstad&#10;&#10;Automatisch gegenereerde beschrijving">
            <a:extLst>
              <a:ext uri="{FF2B5EF4-FFF2-40B4-BE49-F238E27FC236}">
                <a16:creationId xmlns:a16="http://schemas.microsoft.com/office/drawing/2014/main" id="{B5D9FCE4-FD92-E1B2-9271-A6CCF18B2D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2408249"/>
            <a:ext cx="4556203" cy="4441709"/>
          </a:xfrm>
          <a:prstGeom prst="rect">
            <a:avLst/>
          </a:prstGeom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0970DB9E-543B-B594-2F2C-BC371652FD3C}"/>
              </a:ext>
            </a:extLst>
          </p:cNvPr>
          <p:cNvSpPr txBox="1"/>
          <p:nvPr/>
        </p:nvSpPr>
        <p:spPr>
          <a:xfrm>
            <a:off x="4784724" y="2408249"/>
            <a:ext cx="6908800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2000" dirty="0">
                <a:solidFill>
                  <a:srgbClr val="0065A7"/>
                </a:solidFill>
                <a:latin typeface="Bahnschrift" panose="020B0502040204020203" pitchFamily="34" charset="0"/>
                <a:cs typeface="Biome" panose="020B0502040204020203" pitchFamily="34" charset="0"/>
              </a:rPr>
              <a:t>1) Gebruik straatverlichtingsmodule conform EN-13201:2015</a:t>
            </a:r>
          </a:p>
          <a:p>
            <a:pPr marL="342900" indent="-342900">
              <a:buFont typeface="+mj-lt"/>
              <a:buAutoNum type="arabicPeriod"/>
            </a:pPr>
            <a:endParaRPr lang="nl-NL" dirty="0">
              <a:solidFill>
                <a:srgbClr val="0065A7"/>
              </a:solidFill>
              <a:latin typeface="Bahnschrift" panose="020B0502040204020203" pitchFamily="34" charset="0"/>
              <a:cs typeface="Biome" panose="020B0502040204020203" pitchFamily="34" charset="0"/>
            </a:endParaRPr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8C2572D7-3B19-7DA4-28CA-73A271AF380F}"/>
              </a:ext>
            </a:extLst>
          </p:cNvPr>
          <p:cNvSpPr txBox="1"/>
          <p:nvPr/>
        </p:nvSpPr>
        <p:spPr>
          <a:xfrm>
            <a:off x="4784724" y="3141717"/>
            <a:ext cx="484187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2000" dirty="0">
                <a:solidFill>
                  <a:srgbClr val="0065A7"/>
                </a:solidFill>
                <a:latin typeface="Bahnschrift" panose="020B0502040204020203" pitchFamily="34" charset="0"/>
                <a:cs typeface="Biome" panose="020B0502040204020203" pitchFamily="34" charset="0"/>
              </a:rPr>
              <a:t>2) Samennemen profielen waar dat kan.</a:t>
            </a:r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AE000ED6-9D97-C1FA-DF63-51D2F790A883}"/>
              </a:ext>
            </a:extLst>
          </p:cNvPr>
          <p:cNvSpPr txBox="1"/>
          <p:nvPr/>
        </p:nvSpPr>
        <p:spPr>
          <a:xfrm>
            <a:off x="4784724" y="3974808"/>
            <a:ext cx="715010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2000" dirty="0">
                <a:solidFill>
                  <a:srgbClr val="0065A7"/>
                </a:solidFill>
                <a:latin typeface="Bahnschrift" panose="020B0502040204020203" pitchFamily="34" charset="0"/>
                <a:cs typeface="Biome" panose="020B0502040204020203" pitchFamily="34" charset="0"/>
              </a:rPr>
              <a:t>3) Bepaal (maximale) lichttechnische ontwerpparameters</a:t>
            </a:r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1607B60E-F353-A198-5C4C-D8F01CDA82A3}"/>
              </a:ext>
            </a:extLst>
          </p:cNvPr>
          <p:cNvSpPr txBox="1"/>
          <p:nvPr/>
        </p:nvSpPr>
        <p:spPr>
          <a:xfrm>
            <a:off x="4784724" y="5579434"/>
            <a:ext cx="6848476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dirty="0">
                <a:solidFill>
                  <a:srgbClr val="0065A7"/>
                </a:solidFill>
                <a:latin typeface="Bahnschrift" panose="020B0502040204020203" pitchFamily="34" charset="0"/>
                <a:cs typeface="Biome" panose="020B0502040204020203" pitchFamily="34" charset="0"/>
              </a:rPr>
              <a:t>5) Pas de rastergrootte aan naar 1.5m x 1.5m</a:t>
            </a:r>
          </a:p>
          <a:p>
            <a:endParaRPr lang="nl-NL" dirty="0">
              <a:solidFill>
                <a:srgbClr val="0065A7"/>
              </a:solidFill>
              <a:latin typeface="Bahnschrift" panose="020B0502040204020203" pitchFamily="34" charset="0"/>
              <a:cs typeface="Biome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6939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  <p:bldP spid="12" grpId="0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DBC695E-56CD-14FD-96A2-03182E0EE0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Tijdelijke aanduiding voor inhoud 4" descr="Afbeelding met hemel, schermopname, nacht, buitenshuis&#10;&#10;Automatisch gegenereerde beschrijving">
            <a:extLst>
              <a:ext uri="{FF2B5EF4-FFF2-40B4-BE49-F238E27FC236}">
                <a16:creationId xmlns:a16="http://schemas.microsoft.com/office/drawing/2014/main" id="{8C110031-6EC4-1EE7-3E91-9037DC29154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8C7F0BF6-0325-E4F4-7DCD-8F421CEEEEAA}"/>
              </a:ext>
            </a:extLst>
          </p:cNvPr>
          <p:cNvSpPr txBox="1"/>
          <p:nvPr/>
        </p:nvSpPr>
        <p:spPr>
          <a:xfrm>
            <a:off x="838201" y="1264056"/>
            <a:ext cx="105885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b="1" dirty="0">
                <a:solidFill>
                  <a:srgbClr val="0D3F51"/>
                </a:solidFill>
                <a:latin typeface="Bahnschrift" panose="020B0502040204020203" pitchFamily="34" charset="0"/>
                <a:cs typeface="Biome" panose="020B0502040204020203" pitchFamily="34" charset="0"/>
              </a:rPr>
              <a:t>Gebruik ROVL 2011 </a:t>
            </a:r>
            <a:r>
              <a:rPr lang="nl-NL" sz="3200" b="1" u="sng" dirty="0">
                <a:solidFill>
                  <a:srgbClr val="FF0000"/>
                </a:solidFill>
                <a:latin typeface="Bahnschrift" panose="020B0502040204020203" pitchFamily="34" charset="0"/>
                <a:cs typeface="Biome" panose="020B0502040204020203" pitchFamily="34" charset="0"/>
              </a:rPr>
              <a:t>niet</a:t>
            </a:r>
            <a:r>
              <a:rPr lang="nl-NL" sz="3200" b="1" dirty="0">
                <a:solidFill>
                  <a:srgbClr val="0D3F51"/>
                </a:solidFill>
                <a:latin typeface="Bahnschrift" panose="020B0502040204020203" pitchFamily="34" charset="0"/>
                <a:cs typeface="Biome" panose="020B0502040204020203" pitchFamily="34" charset="0"/>
              </a:rPr>
              <a:t> voor berekening gelijkmatigheid</a:t>
            </a:r>
          </a:p>
        </p:txBody>
      </p:sp>
      <p:pic>
        <p:nvPicPr>
          <p:cNvPr id="3" name="Afbeelding 2" descr="Afbeelding met tekst, schermopname, software, Multimediasoftware&#10;&#10;Automatisch gegenereerde beschrijving">
            <a:extLst>
              <a:ext uri="{FF2B5EF4-FFF2-40B4-BE49-F238E27FC236}">
                <a16:creationId xmlns:a16="http://schemas.microsoft.com/office/drawing/2014/main" id="{8E58D1BF-B392-7C9A-DD12-D16CE6DC17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88833" y="2119271"/>
            <a:ext cx="5719371" cy="309742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9" name="Tekstvak 8">
            <a:extLst>
              <a:ext uri="{FF2B5EF4-FFF2-40B4-BE49-F238E27FC236}">
                <a16:creationId xmlns:a16="http://schemas.microsoft.com/office/drawing/2014/main" id="{C0D4675C-B6DB-2B5D-02E5-EBD389D80AE7}"/>
              </a:ext>
            </a:extLst>
          </p:cNvPr>
          <p:cNvSpPr txBox="1"/>
          <p:nvPr/>
        </p:nvSpPr>
        <p:spPr>
          <a:xfrm>
            <a:off x="1417644" y="5346395"/>
            <a:ext cx="9356712" cy="1271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b="1" u="sng" dirty="0">
                <a:solidFill>
                  <a:srgbClr val="FF0000"/>
                </a:solidFill>
                <a:latin typeface="Bahnschrift" panose="020B0502040204020203" pitchFamily="34" charset="0"/>
                <a:cs typeface="Biome" panose="020B0502040204020203" pitchFamily="34" charset="0"/>
              </a:rPr>
              <a:t>BELANGRIJK</a:t>
            </a:r>
          </a:p>
          <a:p>
            <a:pPr marL="342900" indent="-342900">
              <a:lnSpc>
                <a:spcPct val="150000"/>
              </a:lnSpc>
              <a:buAutoNum type="arabicParenR"/>
            </a:pPr>
            <a:r>
              <a:rPr lang="nl-NL" sz="2000" b="1" dirty="0">
                <a:solidFill>
                  <a:srgbClr val="0065A7"/>
                </a:solidFill>
                <a:latin typeface="Bahnschrift" panose="020B0502040204020203" pitchFamily="34" charset="0"/>
                <a:cs typeface="Biome" panose="020B0502040204020203" pitchFamily="34" charset="0"/>
              </a:rPr>
              <a:t>Reken (handmatig) gelijkmatigheid (</a:t>
            </a:r>
            <a:r>
              <a:rPr lang="nl-NL" sz="2000" b="1" dirty="0" err="1">
                <a:solidFill>
                  <a:srgbClr val="0065A7"/>
                </a:solidFill>
                <a:latin typeface="Bahnschrift" panose="020B0502040204020203" pitchFamily="34" charset="0"/>
                <a:cs typeface="Biome" panose="020B0502040204020203" pitchFamily="34" charset="0"/>
              </a:rPr>
              <a:t>E</a:t>
            </a:r>
            <a:r>
              <a:rPr lang="nl-NL" sz="2000" b="1" baseline="-25000" dirty="0" err="1">
                <a:solidFill>
                  <a:srgbClr val="0065A7"/>
                </a:solidFill>
                <a:latin typeface="Bahnschrift" panose="020B0502040204020203" pitchFamily="34" charset="0"/>
                <a:cs typeface="Biome" panose="020B0502040204020203" pitchFamily="34" charset="0"/>
              </a:rPr>
              <a:t>min</a:t>
            </a:r>
            <a:r>
              <a:rPr lang="nl-NL" sz="2000" b="1" dirty="0">
                <a:solidFill>
                  <a:srgbClr val="0065A7"/>
                </a:solidFill>
                <a:latin typeface="Bahnschrift" panose="020B0502040204020203" pitchFamily="34" charset="0"/>
                <a:cs typeface="Biome" panose="020B0502040204020203" pitchFamily="34" charset="0"/>
              </a:rPr>
              <a:t>/</a:t>
            </a:r>
            <a:r>
              <a:rPr lang="nl-NL" sz="2000" b="1" dirty="0" err="1">
                <a:solidFill>
                  <a:srgbClr val="0065A7"/>
                </a:solidFill>
                <a:latin typeface="Bahnschrift" panose="020B0502040204020203" pitchFamily="34" charset="0"/>
                <a:cs typeface="Biome" panose="020B0502040204020203" pitchFamily="34" charset="0"/>
              </a:rPr>
              <a:t>E</a:t>
            </a:r>
            <a:r>
              <a:rPr lang="nl-NL" sz="2000" b="1" baseline="-25000" dirty="0" err="1">
                <a:solidFill>
                  <a:srgbClr val="0065A7"/>
                </a:solidFill>
                <a:latin typeface="Bahnschrift" panose="020B0502040204020203" pitchFamily="34" charset="0"/>
                <a:cs typeface="Biome" panose="020B0502040204020203" pitchFamily="34" charset="0"/>
              </a:rPr>
              <a:t>gem</a:t>
            </a:r>
            <a:r>
              <a:rPr lang="nl-NL" sz="2000" b="1" dirty="0">
                <a:solidFill>
                  <a:srgbClr val="0065A7"/>
                </a:solidFill>
                <a:latin typeface="Bahnschrift" panose="020B0502040204020203" pitchFamily="34" charset="0"/>
                <a:cs typeface="Biome" panose="020B0502040204020203" pitchFamily="34" charset="0"/>
              </a:rPr>
              <a:t>) uit in alle P-klassen (</a:t>
            </a:r>
            <a:r>
              <a:rPr lang="nl-NL" sz="2000" b="1" dirty="0">
                <a:solidFill>
                  <a:srgbClr val="0065A7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≥</a:t>
            </a:r>
            <a:r>
              <a:rPr lang="nl-NL" sz="2000" b="1" dirty="0">
                <a:solidFill>
                  <a:srgbClr val="0065A7"/>
                </a:solidFill>
                <a:latin typeface="Bahnschrift" panose="020B0502040204020203" pitchFamily="34" charset="0"/>
                <a:cs typeface="Biome" panose="020B0502040204020203" pitchFamily="34" charset="0"/>
              </a:rPr>
              <a:t> 0,20).</a:t>
            </a:r>
          </a:p>
          <a:p>
            <a:pPr marL="342900" indent="-342900">
              <a:lnSpc>
                <a:spcPct val="150000"/>
              </a:lnSpc>
              <a:buAutoNum type="arabicParenR"/>
            </a:pPr>
            <a:r>
              <a:rPr lang="nl-NL" sz="2000" b="1" dirty="0">
                <a:solidFill>
                  <a:srgbClr val="0065A7"/>
                </a:solidFill>
                <a:latin typeface="Bahnschrift" panose="020B0502040204020203" pitchFamily="34" charset="0"/>
                <a:cs typeface="Biome" panose="020B0502040204020203" pitchFamily="34" charset="0"/>
              </a:rPr>
              <a:t>Neem berekende waarde over in Gedragscode Buitenverlichting 2024.</a:t>
            </a:r>
          </a:p>
        </p:txBody>
      </p:sp>
    </p:spTree>
    <p:extLst>
      <p:ext uri="{BB962C8B-B14F-4D97-AF65-F5344CB8AC3E}">
        <p14:creationId xmlns:p14="http://schemas.microsoft.com/office/powerpoint/2010/main" val="32079902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523DB3-5126-B6F9-916C-C802A160A6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1FC9CF4-1AF9-8EAB-7C0E-9DDC6331B8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Tijdelijke aanduiding voor inhoud 4" descr="Afbeelding met hemel, schermopname, nacht, buitenshuis&#10;&#10;Automatisch gegenereerde beschrijving">
            <a:extLst>
              <a:ext uri="{FF2B5EF4-FFF2-40B4-BE49-F238E27FC236}">
                <a16:creationId xmlns:a16="http://schemas.microsoft.com/office/drawing/2014/main" id="{A8F05BAE-64A7-6308-3937-3FCCE28858C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D9635962-CAA2-2A89-C669-1C9906A7B6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2217" y="1189735"/>
            <a:ext cx="7605739" cy="5500578"/>
          </a:xfrm>
          <a:prstGeom prst="rect">
            <a:avLst/>
          </a:prstGeom>
        </p:spPr>
      </p:pic>
      <p:sp>
        <p:nvSpPr>
          <p:cNvPr id="8" name="Rechthoek 7">
            <a:extLst>
              <a:ext uri="{FF2B5EF4-FFF2-40B4-BE49-F238E27FC236}">
                <a16:creationId xmlns:a16="http://schemas.microsoft.com/office/drawing/2014/main" id="{1DE35574-1A0D-72D5-528C-5B7B17863326}"/>
              </a:ext>
            </a:extLst>
          </p:cNvPr>
          <p:cNvSpPr/>
          <p:nvPr/>
        </p:nvSpPr>
        <p:spPr>
          <a:xfrm>
            <a:off x="4182894" y="2308697"/>
            <a:ext cx="220493" cy="729777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" name="Rechthoek 9">
            <a:extLst>
              <a:ext uri="{FF2B5EF4-FFF2-40B4-BE49-F238E27FC236}">
                <a16:creationId xmlns:a16="http://schemas.microsoft.com/office/drawing/2014/main" id="{4D5FC4FF-1C21-EE4A-E68C-84132EE663C5}"/>
              </a:ext>
            </a:extLst>
          </p:cNvPr>
          <p:cNvSpPr/>
          <p:nvPr/>
        </p:nvSpPr>
        <p:spPr>
          <a:xfrm>
            <a:off x="4182895" y="3378994"/>
            <a:ext cx="220492" cy="48409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704294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CDCCF9E-B01F-003B-8F41-98909D8BE7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Tijdelijke aanduiding voor inhoud 4" descr="Afbeelding met tekst, schermopname, computer, computer&#10;&#10;Automatisch gegenereerde beschrijving">
            <a:extLst>
              <a:ext uri="{FF2B5EF4-FFF2-40B4-BE49-F238E27FC236}">
                <a16:creationId xmlns:a16="http://schemas.microsoft.com/office/drawing/2014/main" id="{F73E03D5-F0C2-F56D-1774-7A792A10DA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4" name="Afbeelding 3" descr="Afbeelding met Menselijk gezicht, persoon, glimlach, kleding&#10;&#10;Automatisch gegenereerde beschrijving">
            <a:extLst>
              <a:ext uri="{FF2B5EF4-FFF2-40B4-BE49-F238E27FC236}">
                <a16:creationId xmlns:a16="http://schemas.microsoft.com/office/drawing/2014/main" id="{BAE997F6-9724-D781-68CC-3BBAEFF19EB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06950" y="4270375"/>
            <a:ext cx="1894942" cy="2222500"/>
          </a:xfrm>
          <a:prstGeom prst="rect">
            <a:avLst/>
          </a:prstGeom>
        </p:spPr>
      </p:pic>
      <p:pic>
        <p:nvPicPr>
          <p:cNvPr id="1026" name="Picture 2" descr="Afbeeldingsresultaten voor Roger van Ratingen. Grootte: 156 x 185. Bron: ovlnl-academy.nl">
            <a:extLst>
              <a:ext uri="{FF2B5EF4-FFF2-40B4-BE49-F238E27FC236}">
                <a16:creationId xmlns:a16="http://schemas.microsoft.com/office/drawing/2014/main" id="{F29C9B17-51C6-FA23-2481-870431E7A6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9725" y="4356100"/>
            <a:ext cx="1877491" cy="222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4FC3273A-4F08-7860-9240-02A09D5AA60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0803" t="27834" r="55771"/>
          <a:stretch/>
        </p:blipFill>
        <p:spPr>
          <a:xfrm>
            <a:off x="6838950" y="4356100"/>
            <a:ext cx="2298700" cy="2041525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6863DDA2-5C39-7C6A-58A4-FEFBBDB51C05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12142" t="27834" r="58310"/>
          <a:stretch/>
        </p:blipFill>
        <p:spPr>
          <a:xfrm>
            <a:off x="2425699" y="4356100"/>
            <a:ext cx="2032001" cy="2041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52739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DBC695E-56CD-14FD-96A2-03182E0EE0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Tijdelijke aanduiding voor inhoud 4" descr="Afbeelding met hemel, schermopname, nacht, buitenshuis&#10;&#10;Automatisch gegenereerde beschrijving">
            <a:extLst>
              <a:ext uri="{FF2B5EF4-FFF2-40B4-BE49-F238E27FC236}">
                <a16:creationId xmlns:a16="http://schemas.microsoft.com/office/drawing/2014/main" id="{8C110031-6EC4-1EE7-3E91-9037DC29154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7704"/>
            <a:ext cx="12192000" cy="6858000"/>
          </a:xfr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8C7F0BF6-0325-E4F4-7DCD-8F421CEEEEAA}"/>
              </a:ext>
            </a:extLst>
          </p:cNvPr>
          <p:cNvSpPr txBox="1"/>
          <p:nvPr/>
        </p:nvSpPr>
        <p:spPr>
          <a:xfrm>
            <a:off x="668858" y="1198801"/>
            <a:ext cx="71414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b="1" dirty="0">
                <a:solidFill>
                  <a:srgbClr val="0D3F51"/>
                </a:solidFill>
                <a:latin typeface="Bahnschrift" panose="020B0502040204020203" pitchFamily="34" charset="0"/>
                <a:cs typeface="Biome" panose="020B0502040204020203" pitchFamily="34" charset="0"/>
              </a:rPr>
              <a:t>Introductie</a:t>
            </a: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08FFEAD2-163B-CC43-A28A-7ECBD21C203B}"/>
              </a:ext>
            </a:extLst>
          </p:cNvPr>
          <p:cNvSpPr txBox="1"/>
          <p:nvPr/>
        </p:nvSpPr>
        <p:spPr>
          <a:xfrm>
            <a:off x="668858" y="1783490"/>
            <a:ext cx="75283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rgbClr val="0065A7"/>
                </a:solidFill>
                <a:latin typeface="Bahnschrift" panose="020B0502040204020203" pitchFamily="34" charset="0"/>
                <a:cs typeface="Biome" panose="020B0502040204020203" pitchFamily="34" charset="0"/>
              </a:rPr>
              <a:t>Ontwerpen in de </a:t>
            </a:r>
            <a:r>
              <a:rPr lang="nl-NL" dirty="0" err="1">
                <a:solidFill>
                  <a:srgbClr val="0065A7"/>
                </a:solidFill>
                <a:latin typeface="Bahnschrift" panose="020B0502040204020203" pitchFamily="34" charset="0"/>
                <a:cs typeface="Biome" panose="020B0502040204020203" pitchFamily="34" charset="0"/>
              </a:rPr>
              <a:t>Dialux</a:t>
            </a:r>
            <a:r>
              <a:rPr lang="nl-NL" dirty="0">
                <a:solidFill>
                  <a:srgbClr val="0065A7"/>
                </a:solidFill>
                <a:latin typeface="Bahnschrift" panose="020B0502040204020203" pitchFamily="34" charset="0"/>
                <a:cs typeface="Biome" panose="020B0502040204020203" pitchFamily="34" charset="0"/>
              </a:rPr>
              <a:t> EVO Buiten en gebouwenmodule is populair!</a:t>
            </a:r>
          </a:p>
          <a:p>
            <a:endParaRPr lang="nl-NL" dirty="0">
              <a:solidFill>
                <a:srgbClr val="0065A7"/>
              </a:solidFill>
              <a:latin typeface="Bahnschrift" panose="020B0502040204020203" pitchFamily="34" charset="0"/>
              <a:cs typeface="Biome" panose="020B0502040204020203" pitchFamily="34" charset="0"/>
            </a:endParaRPr>
          </a:p>
          <a:p>
            <a:endParaRPr lang="nl-NL" dirty="0">
              <a:solidFill>
                <a:srgbClr val="0065A7"/>
              </a:solidFill>
              <a:latin typeface="Bahnschrift" panose="020B0502040204020203" pitchFamily="34" charset="0"/>
              <a:cs typeface="Biome" panose="020B0502040204020203" pitchFamily="34" charset="0"/>
            </a:endParaRP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39587925-D91B-EA45-A2CB-510A3DAE3F7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2154" y="2368265"/>
            <a:ext cx="6316806" cy="4183057"/>
          </a:xfrm>
          <a:prstGeom prst="rect">
            <a:avLst/>
          </a:prstGeom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229DD73A-2AFC-7034-814F-027EE1C10F2E}"/>
              </a:ext>
            </a:extLst>
          </p:cNvPr>
          <p:cNvSpPr txBox="1"/>
          <p:nvPr/>
        </p:nvSpPr>
        <p:spPr>
          <a:xfrm>
            <a:off x="7308716" y="3426269"/>
            <a:ext cx="476655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nl-NL" sz="2400" dirty="0">
                <a:solidFill>
                  <a:srgbClr val="0065A7"/>
                </a:solidFill>
                <a:latin typeface="Bahnschrift" panose="020B0502040204020203" pitchFamily="34" charset="0"/>
                <a:cs typeface="Biome" panose="020B0502040204020203" pitchFamily="34" charset="0"/>
              </a:rPr>
              <a:t>Maar voldoet het resultaat aan </a:t>
            </a:r>
          </a:p>
          <a:p>
            <a:r>
              <a:rPr lang="nl-NL" sz="2400" dirty="0">
                <a:solidFill>
                  <a:srgbClr val="0065A7"/>
                </a:solidFill>
                <a:latin typeface="Bahnschrift" panose="020B0502040204020203" pitchFamily="34" charset="0"/>
                <a:cs typeface="Biome" panose="020B0502040204020203" pitchFamily="34" charset="0"/>
              </a:rPr>
              <a:t>NPR-13201 richtlijnen?</a:t>
            </a:r>
          </a:p>
        </p:txBody>
      </p:sp>
    </p:spTree>
    <p:extLst>
      <p:ext uri="{BB962C8B-B14F-4D97-AF65-F5344CB8AC3E}">
        <p14:creationId xmlns:p14="http://schemas.microsoft.com/office/powerpoint/2010/main" val="40381899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36FC14-C625-A7D9-1E65-4CF29C3BF3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CED7DEA-D888-C120-CACB-90F50DB54C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Tijdelijke aanduiding voor inhoud 4" descr="Afbeelding met hemel, schermopname, nacht, buitenshuis&#10;&#10;Automatisch gegenereerde beschrijving">
            <a:extLst>
              <a:ext uri="{FF2B5EF4-FFF2-40B4-BE49-F238E27FC236}">
                <a16:creationId xmlns:a16="http://schemas.microsoft.com/office/drawing/2014/main" id="{49022F8E-C002-85E1-8FA3-5AFD1012CB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6B8EA87B-F218-EBC4-AFA1-51898065371A}"/>
              </a:ext>
            </a:extLst>
          </p:cNvPr>
          <p:cNvSpPr txBox="1"/>
          <p:nvPr/>
        </p:nvSpPr>
        <p:spPr>
          <a:xfrm>
            <a:off x="2645099" y="1232420"/>
            <a:ext cx="79410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b="1" dirty="0">
                <a:solidFill>
                  <a:srgbClr val="0D3F51"/>
                </a:solidFill>
                <a:latin typeface="Bahnschrift" panose="020B0502040204020203" pitchFamily="34" charset="0"/>
                <a:cs typeface="Biome" panose="020B0502040204020203" pitchFamily="34" charset="0"/>
              </a:rPr>
              <a:t>Rekenrasters conform de NEN-EN 13201</a:t>
            </a: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8F982CBC-8FB0-F1A9-44A8-C99CEAE3BEE3}"/>
              </a:ext>
            </a:extLst>
          </p:cNvPr>
          <p:cNvSpPr txBox="1"/>
          <p:nvPr/>
        </p:nvSpPr>
        <p:spPr>
          <a:xfrm>
            <a:off x="2645099" y="2027574"/>
            <a:ext cx="934315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000" dirty="0">
                <a:solidFill>
                  <a:srgbClr val="0065A7"/>
                </a:solidFill>
                <a:latin typeface="Bahnschrift" panose="020B0502040204020203" pitchFamily="34" charset="0"/>
                <a:cs typeface="Biome" panose="020B0502040204020203" pitchFamily="34" charset="0"/>
              </a:rPr>
              <a:t>Rekenrasters zijn altijd rechthoekig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sz="2000" dirty="0">
              <a:solidFill>
                <a:srgbClr val="0065A7"/>
              </a:solidFill>
              <a:latin typeface="Bahnschrift" panose="020B0502040204020203" pitchFamily="34" charset="0"/>
              <a:cs typeface="Biome" panose="020B050204020402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000" dirty="0">
                <a:solidFill>
                  <a:srgbClr val="0065A7"/>
                </a:solidFill>
                <a:latin typeface="Bahnschrift" panose="020B0502040204020203" pitchFamily="34" charset="0"/>
                <a:cs typeface="Biome" panose="020B0502040204020203" pitchFamily="34" charset="0"/>
              </a:rPr>
              <a:t>Lengte wordt bepaald door afstand tussen twee lichtmasten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sz="2000" dirty="0">
              <a:solidFill>
                <a:srgbClr val="0065A7"/>
              </a:solidFill>
              <a:latin typeface="Bahnschrift" panose="020B0502040204020203" pitchFamily="34" charset="0"/>
              <a:cs typeface="Biome" panose="020B050204020402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000" dirty="0">
                <a:solidFill>
                  <a:srgbClr val="0065A7"/>
                </a:solidFill>
                <a:latin typeface="Bahnschrift" panose="020B0502040204020203" pitchFamily="34" charset="0"/>
                <a:cs typeface="Biome" panose="020B0502040204020203" pitchFamily="34" charset="0"/>
              </a:rPr>
              <a:t>Rekenvlakbreedte is profielbreedte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sz="2000" dirty="0">
              <a:solidFill>
                <a:srgbClr val="0065A7"/>
              </a:solidFill>
              <a:latin typeface="Bahnschrift" panose="020B0502040204020203" pitchFamily="34" charset="0"/>
              <a:cs typeface="Biome" panose="020B050204020402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000" dirty="0">
                <a:solidFill>
                  <a:srgbClr val="0065A7"/>
                </a:solidFill>
                <a:latin typeface="Bahnschrift" panose="020B0502040204020203" pitchFamily="34" charset="0"/>
                <a:cs typeface="Biome" panose="020B0502040204020203" pitchFamily="34" charset="0"/>
              </a:rPr>
              <a:t>Vaststelling aantal en afstand tussen rekenpunten uit formules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445FD4A6-493B-07CE-5AB5-AA1E75D02C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4470231" y="2680553"/>
            <a:ext cx="2156077" cy="5684200"/>
          </a:xfrm>
          <a:prstGeom prst="rect">
            <a:avLst/>
          </a:prstGeom>
        </p:spPr>
      </p:pic>
      <p:sp>
        <p:nvSpPr>
          <p:cNvPr id="9" name="Rechthoek 8">
            <a:extLst>
              <a:ext uri="{FF2B5EF4-FFF2-40B4-BE49-F238E27FC236}">
                <a16:creationId xmlns:a16="http://schemas.microsoft.com/office/drawing/2014/main" id="{E1C77C66-B1DB-1CF3-2F8D-B2D7A3F99355}"/>
              </a:ext>
            </a:extLst>
          </p:cNvPr>
          <p:cNvSpPr/>
          <p:nvPr/>
        </p:nvSpPr>
        <p:spPr>
          <a:xfrm rot="16200000">
            <a:off x="3133078" y="6000955"/>
            <a:ext cx="230697" cy="130025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" name="Rechthoek 9">
            <a:extLst>
              <a:ext uri="{FF2B5EF4-FFF2-40B4-BE49-F238E27FC236}">
                <a16:creationId xmlns:a16="http://schemas.microsoft.com/office/drawing/2014/main" id="{3C73C6CC-73E0-DC0A-406F-D27FCA74C816}"/>
              </a:ext>
            </a:extLst>
          </p:cNvPr>
          <p:cNvSpPr/>
          <p:nvPr/>
        </p:nvSpPr>
        <p:spPr>
          <a:xfrm rot="16200000">
            <a:off x="7893472" y="6000955"/>
            <a:ext cx="230697" cy="130025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Rechthoek 10">
            <a:extLst>
              <a:ext uri="{FF2B5EF4-FFF2-40B4-BE49-F238E27FC236}">
                <a16:creationId xmlns:a16="http://schemas.microsoft.com/office/drawing/2014/main" id="{C377D621-DD32-2AEC-5891-08DB9AEFD2A6}"/>
              </a:ext>
            </a:extLst>
          </p:cNvPr>
          <p:cNvSpPr/>
          <p:nvPr/>
        </p:nvSpPr>
        <p:spPr>
          <a:xfrm>
            <a:off x="3248425" y="4993532"/>
            <a:ext cx="4741225" cy="103113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180641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DBC695E-56CD-14FD-96A2-03182E0EE0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Tijdelijke aanduiding voor inhoud 4" descr="Afbeelding met hemel, schermopname, nacht, buitenshuis&#10;&#10;Automatisch gegenereerde beschrijving">
            <a:extLst>
              <a:ext uri="{FF2B5EF4-FFF2-40B4-BE49-F238E27FC236}">
                <a16:creationId xmlns:a16="http://schemas.microsoft.com/office/drawing/2014/main" id="{8C110031-6EC4-1EE7-3E91-9037DC29154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8C7F0BF6-0325-E4F4-7DCD-8F421CEEEEAA}"/>
              </a:ext>
            </a:extLst>
          </p:cNvPr>
          <p:cNvSpPr txBox="1"/>
          <p:nvPr/>
        </p:nvSpPr>
        <p:spPr>
          <a:xfrm>
            <a:off x="2622641" y="1361930"/>
            <a:ext cx="79410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b="1" dirty="0">
                <a:solidFill>
                  <a:srgbClr val="0D3F51"/>
                </a:solidFill>
                <a:latin typeface="Bahnschrift" panose="020B0502040204020203" pitchFamily="34" charset="0"/>
                <a:cs typeface="Biome" panose="020B0502040204020203" pitchFamily="34" charset="0"/>
              </a:rPr>
              <a:t>Aantal rekenpunten in de breedte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70383E0A-8C36-26F8-167A-0F4C64D7C55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75405" y="2450495"/>
            <a:ext cx="9872375" cy="317760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sp>
        <p:nvSpPr>
          <p:cNvPr id="8" name="Rechthoek 7">
            <a:extLst>
              <a:ext uri="{FF2B5EF4-FFF2-40B4-BE49-F238E27FC236}">
                <a16:creationId xmlns:a16="http://schemas.microsoft.com/office/drawing/2014/main" id="{4A501107-FE72-C6A9-6AF1-4A22ABC427ED}"/>
              </a:ext>
            </a:extLst>
          </p:cNvPr>
          <p:cNvSpPr/>
          <p:nvPr/>
        </p:nvSpPr>
        <p:spPr>
          <a:xfrm>
            <a:off x="1372700" y="2808052"/>
            <a:ext cx="9664951" cy="12127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0723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DBC695E-56CD-14FD-96A2-03182E0EE0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Tijdelijke aanduiding voor inhoud 4" descr="Afbeelding met hemel, schermopname, nacht, buitenshuis&#10;&#10;Automatisch gegenereerde beschrijving">
            <a:extLst>
              <a:ext uri="{FF2B5EF4-FFF2-40B4-BE49-F238E27FC236}">
                <a16:creationId xmlns:a16="http://schemas.microsoft.com/office/drawing/2014/main" id="{8C110031-6EC4-1EE7-3E91-9037DC29154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12675"/>
            <a:ext cx="12192000" cy="6858000"/>
          </a:xfr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8C7F0BF6-0325-E4F4-7DCD-8F421CEEEEAA}"/>
              </a:ext>
            </a:extLst>
          </p:cNvPr>
          <p:cNvSpPr txBox="1"/>
          <p:nvPr/>
        </p:nvSpPr>
        <p:spPr>
          <a:xfrm>
            <a:off x="630935" y="1764792"/>
            <a:ext cx="80796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b="1" dirty="0">
                <a:solidFill>
                  <a:srgbClr val="0D3F51"/>
                </a:solidFill>
                <a:latin typeface="Bahnschrift" panose="020B0502040204020203" pitchFamily="34" charset="0"/>
                <a:cs typeface="Biome" panose="020B0502040204020203" pitchFamily="34" charset="0"/>
              </a:rPr>
              <a:t>Uitdaging</a:t>
            </a: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08FFEAD2-163B-CC43-A28A-7ECBD21C203B}"/>
              </a:ext>
            </a:extLst>
          </p:cNvPr>
          <p:cNvSpPr txBox="1"/>
          <p:nvPr/>
        </p:nvSpPr>
        <p:spPr>
          <a:xfrm>
            <a:off x="578932" y="2540680"/>
            <a:ext cx="341717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rgbClr val="0065A7"/>
                </a:solidFill>
                <a:latin typeface="Bahnschrift" panose="020B0502040204020203" pitchFamily="34" charset="0"/>
                <a:cs typeface="Biome" panose="020B0502040204020203" pitchFamily="34" charset="0"/>
              </a:rPr>
              <a:t>De openbare ruimte kan niet altijd makkelijk worden beschreven aan de hand van rechthoekige rekenrasters…. </a:t>
            </a:r>
          </a:p>
          <a:p>
            <a:endParaRPr lang="nl-NL" dirty="0">
              <a:solidFill>
                <a:srgbClr val="0065A7"/>
              </a:solidFill>
              <a:latin typeface="Bahnschrift" panose="020B0502040204020203" pitchFamily="34" charset="0"/>
              <a:cs typeface="Biome" panose="020B0502040204020203" pitchFamily="34" charset="0"/>
            </a:endParaRPr>
          </a:p>
          <a:p>
            <a:endParaRPr lang="nl-NL" dirty="0">
              <a:solidFill>
                <a:srgbClr val="0065A7"/>
              </a:solidFill>
              <a:latin typeface="Bahnschrift" panose="020B0502040204020203" pitchFamily="34" charset="0"/>
              <a:cs typeface="Biome" panose="020B0502040204020203" pitchFamily="34" charset="0"/>
            </a:endParaRP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F4CED30C-E70F-4073-23AA-A17FB2F720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9306" y="1764792"/>
            <a:ext cx="6421519" cy="4713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25971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DBC695E-56CD-14FD-96A2-03182E0EE0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Tijdelijke aanduiding voor inhoud 4" descr="Afbeelding met hemel, schermopname, nacht, buitenshuis&#10;&#10;Automatisch gegenereerde beschrijving">
            <a:extLst>
              <a:ext uri="{FF2B5EF4-FFF2-40B4-BE49-F238E27FC236}">
                <a16:creationId xmlns:a16="http://schemas.microsoft.com/office/drawing/2014/main" id="{8C110031-6EC4-1EE7-3E91-9037DC29154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2675"/>
            <a:ext cx="12192000" cy="6858000"/>
          </a:xfr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8C7F0BF6-0325-E4F4-7DCD-8F421CEEEEAA}"/>
              </a:ext>
            </a:extLst>
          </p:cNvPr>
          <p:cNvSpPr txBox="1"/>
          <p:nvPr/>
        </p:nvSpPr>
        <p:spPr>
          <a:xfrm>
            <a:off x="630935" y="1764792"/>
            <a:ext cx="80796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b="1" dirty="0">
                <a:solidFill>
                  <a:srgbClr val="0D3F51"/>
                </a:solidFill>
                <a:latin typeface="Bahnschrift" panose="020B0502040204020203" pitchFamily="34" charset="0"/>
                <a:cs typeface="Biome" panose="020B0502040204020203" pitchFamily="34" charset="0"/>
              </a:rPr>
              <a:t>Berekenen van conflictgebieden</a:t>
            </a:r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E505959B-8257-3214-5195-7818F7E2AC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1580" y="2617986"/>
            <a:ext cx="3352972" cy="3048157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925F30EF-53B3-A191-F2D5-C4AD39FA22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94008" y="2617986"/>
            <a:ext cx="3613336" cy="3092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26201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DBC695E-56CD-14FD-96A2-03182E0EE0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Tijdelijke aanduiding voor inhoud 4" descr="Afbeelding met hemel, schermopname, nacht, buitenshuis&#10;&#10;Automatisch gegenereerde beschrijving">
            <a:extLst>
              <a:ext uri="{FF2B5EF4-FFF2-40B4-BE49-F238E27FC236}">
                <a16:creationId xmlns:a16="http://schemas.microsoft.com/office/drawing/2014/main" id="{8C110031-6EC4-1EE7-3E91-9037DC29154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8C7F0BF6-0325-E4F4-7DCD-8F421CEEEEAA}"/>
              </a:ext>
            </a:extLst>
          </p:cNvPr>
          <p:cNvSpPr txBox="1"/>
          <p:nvPr/>
        </p:nvSpPr>
        <p:spPr>
          <a:xfrm>
            <a:off x="689302" y="1251928"/>
            <a:ext cx="95658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b="1" dirty="0">
                <a:solidFill>
                  <a:srgbClr val="0D3F51"/>
                </a:solidFill>
                <a:latin typeface="Bahnschrift" panose="020B0502040204020203" pitchFamily="34" charset="0"/>
                <a:cs typeface="Biome" panose="020B0502040204020203" pitchFamily="34" charset="0"/>
              </a:rPr>
              <a:t>Invloed aantal rekenpunten op resultaten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A20D3ED2-6856-8838-1BB9-4027FC08926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0025" y="1838163"/>
            <a:ext cx="7284477" cy="4746019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sp>
        <p:nvSpPr>
          <p:cNvPr id="8" name="Rechthoek 7">
            <a:extLst>
              <a:ext uri="{FF2B5EF4-FFF2-40B4-BE49-F238E27FC236}">
                <a16:creationId xmlns:a16="http://schemas.microsoft.com/office/drawing/2014/main" id="{423E7ADA-F0BF-73CD-F3DD-8D96E884F9F1}"/>
              </a:ext>
            </a:extLst>
          </p:cNvPr>
          <p:cNvSpPr/>
          <p:nvPr/>
        </p:nvSpPr>
        <p:spPr>
          <a:xfrm>
            <a:off x="770025" y="3553278"/>
            <a:ext cx="7279772" cy="146094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3A2831F3-FDEE-EE0C-38F7-AE080BF7EBB3}"/>
              </a:ext>
            </a:extLst>
          </p:cNvPr>
          <p:cNvSpPr/>
          <p:nvPr/>
        </p:nvSpPr>
        <p:spPr>
          <a:xfrm>
            <a:off x="770025" y="5021298"/>
            <a:ext cx="7279772" cy="161879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41311EA9-27E2-D702-7F14-BC61139D6354}"/>
              </a:ext>
            </a:extLst>
          </p:cNvPr>
          <p:cNvSpPr txBox="1"/>
          <p:nvPr/>
        </p:nvSpPr>
        <p:spPr>
          <a:xfrm>
            <a:off x="8305102" y="2544846"/>
            <a:ext cx="3636298" cy="8833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nl-NL" dirty="0"/>
              <a:t>Rijbaan voldoet </a:t>
            </a:r>
            <a:r>
              <a:rPr lang="nl-NL" b="1" u="sng" dirty="0"/>
              <a:t>niet</a:t>
            </a:r>
            <a:r>
              <a:rPr lang="nl-NL" dirty="0"/>
              <a:t> aan de P5 verlichtingsklasse</a:t>
            </a:r>
          </a:p>
        </p:txBody>
      </p:sp>
      <p:sp>
        <p:nvSpPr>
          <p:cNvPr id="11" name="Rechthoek 10">
            <a:extLst>
              <a:ext uri="{FF2B5EF4-FFF2-40B4-BE49-F238E27FC236}">
                <a16:creationId xmlns:a16="http://schemas.microsoft.com/office/drawing/2014/main" id="{11B4B58B-07E7-3397-47EC-EBC2C04B1F08}"/>
              </a:ext>
            </a:extLst>
          </p:cNvPr>
          <p:cNvSpPr/>
          <p:nvPr/>
        </p:nvSpPr>
        <p:spPr>
          <a:xfrm>
            <a:off x="6448890" y="2685295"/>
            <a:ext cx="1605612" cy="49894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C61ACFD2-6F0F-42D5-D914-CBA979F09698}"/>
              </a:ext>
            </a:extLst>
          </p:cNvPr>
          <p:cNvSpPr txBox="1"/>
          <p:nvPr/>
        </p:nvSpPr>
        <p:spPr>
          <a:xfrm>
            <a:off x="8305102" y="4280125"/>
            <a:ext cx="22361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Probleem opgelost!?</a:t>
            </a:r>
          </a:p>
        </p:txBody>
      </p:sp>
      <p:sp>
        <p:nvSpPr>
          <p:cNvPr id="13" name="Rechthoek 12">
            <a:extLst>
              <a:ext uri="{FF2B5EF4-FFF2-40B4-BE49-F238E27FC236}">
                <a16:creationId xmlns:a16="http://schemas.microsoft.com/office/drawing/2014/main" id="{099C2F66-48BA-CE27-82A6-1E623EB8E424}"/>
              </a:ext>
            </a:extLst>
          </p:cNvPr>
          <p:cNvSpPr/>
          <p:nvPr/>
        </p:nvSpPr>
        <p:spPr>
          <a:xfrm>
            <a:off x="6507382" y="4252544"/>
            <a:ext cx="1547120" cy="50029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5" name="Rechthoek 14">
            <a:extLst>
              <a:ext uri="{FF2B5EF4-FFF2-40B4-BE49-F238E27FC236}">
                <a16:creationId xmlns:a16="http://schemas.microsoft.com/office/drawing/2014/main" id="{BEA7E99B-EE7A-21E6-0FBE-51680F9F7C16}"/>
              </a:ext>
            </a:extLst>
          </p:cNvPr>
          <p:cNvSpPr/>
          <p:nvPr/>
        </p:nvSpPr>
        <p:spPr>
          <a:xfrm>
            <a:off x="6507381" y="5821270"/>
            <a:ext cx="1542415" cy="49894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6" name="Tekstvak 15">
            <a:extLst>
              <a:ext uri="{FF2B5EF4-FFF2-40B4-BE49-F238E27FC236}">
                <a16:creationId xmlns:a16="http://schemas.microsoft.com/office/drawing/2014/main" id="{0294146D-C70E-5B0F-4DC3-134ABBB8CEA1}"/>
              </a:ext>
            </a:extLst>
          </p:cNvPr>
          <p:cNvSpPr txBox="1"/>
          <p:nvPr/>
        </p:nvSpPr>
        <p:spPr>
          <a:xfrm>
            <a:off x="8305102" y="5881775"/>
            <a:ext cx="7104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000" dirty="0"/>
              <a:t>Nee!</a:t>
            </a:r>
          </a:p>
        </p:txBody>
      </p:sp>
      <p:sp>
        <p:nvSpPr>
          <p:cNvPr id="4" name="Rechthoek 3">
            <a:extLst>
              <a:ext uri="{FF2B5EF4-FFF2-40B4-BE49-F238E27FC236}">
                <a16:creationId xmlns:a16="http://schemas.microsoft.com/office/drawing/2014/main" id="{838EF1D3-CA66-965B-63AC-C42E7FA34664}"/>
              </a:ext>
            </a:extLst>
          </p:cNvPr>
          <p:cNvSpPr/>
          <p:nvPr/>
        </p:nvSpPr>
        <p:spPr>
          <a:xfrm>
            <a:off x="2943690" y="1960831"/>
            <a:ext cx="1381876" cy="2347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99478B09-2589-EC62-2430-5EFF493404E3}"/>
              </a:ext>
            </a:extLst>
          </p:cNvPr>
          <p:cNvSpPr/>
          <p:nvPr/>
        </p:nvSpPr>
        <p:spPr>
          <a:xfrm>
            <a:off x="2943690" y="3459400"/>
            <a:ext cx="1381876" cy="29362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4" name="Rechthoek 13">
            <a:extLst>
              <a:ext uri="{FF2B5EF4-FFF2-40B4-BE49-F238E27FC236}">
                <a16:creationId xmlns:a16="http://schemas.microsoft.com/office/drawing/2014/main" id="{E4E9405E-E4DC-7103-464D-A4E4B061FE75}"/>
              </a:ext>
            </a:extLst>
          </p:cNvPr>
          <p:cNvSpPr/>
          <p:nvPr/>
        </p:nvSpPr>
        <p:spPr>
          <a:xfrm>
            <a:off x="2943690" y="5011189"/>
            <a:ext cx="2080385" cy="29362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07742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2" grpId="0"/>
      <p:bldP spid="13" grpId="0" animBg="1"/>
      <p:bldP spid="15" grpId="0" animBg="1"/>
      <p:bldP spid="16" grpId="0"/>
      <p:bldP spid="7" grpId="0" animBg="1"/>
      <p:bldP spid="1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DBC695E-56CD-14FD-96A2-03182E0EE0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Tijdelijke aanduiding voor inhoud 4" descr="Afbeelding met hemel, schermopname, nacht, buitenshuis&#10;&#10;Automatisch gegenereerde beschrijving">
            <a:extLst>
              <a:ext uri="{FF2B5EF4-FFF2-40B4-BE49-F238E27FC236}">
                <a16:creationId xmlns:a16="http://schemas.microsoft.com/office/drawing/2014/main" id="{8C110031-6EC4-1EE7-3E91-9037DC29154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8C7F0BF6-0325-E4F4-7DCD-8F421CEEEEAA}"/>
              </a:ext>
            </a:extLst>
          </p:cNvPr>
          <p:cNvSpPr txBox="1"/>
          <p:nvPr/>
        </p:nvSpPr>
        <p:spPr>
          <a:xfrm>
            <a:off x="2934048" y="1085550"/>
            <a:ext cx="62228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b="1" dirty="0">
                <a:solidFill>
                  <a:srgbClr val="0D3F51"/>
                </a:solidFill>
                <a:latin typeface="Bahnschrift" panose="020B0502040204020203" pitchFamily="34" charset="0"/>
                <a:cs typeface="Biome" panose="020B0502040204020203" pitchFamily="34" charset="0"/>
              </a:rPr>
              <a:t>Verkleinen rekenraster is beter?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3C37BCFA-8215-16CE-74A6-89F08EB059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52657" y="2887171"/>
            <a:ext cx="5339593" cy="2845525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D77515A5-C57A-5C0F-BDD3-C9ADB3D9B8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4252" y="2887172"/>
            <a:ext cx="5339593" cy="2844120"/>
          </a:xfrm>
          <a:prstGeom prst="rect">
            <a:avLst/>
          </a:prstGeom>
        </p:spPr>
      </p:pic>
      <p:sp>
        <p:nvSpPr>
          <p:cNvPr id="7" name="Tekstvak 6">
            <a:extLst>
              <a:ext uri="{FF2B5EF4-FFF2-40B4-BE49-F238E27FC236}">
                <a16:creationId xmlns:a16="http://schemas.microsoft.com/office/drawing/2014/main" id="{ED79816F-44C2-948A-4AF9-2F6CE8C8ABAD}"/>
              </a:ext>
            </a:extLst>
          </p:cNvPr>
          <p:cNvSpPr txBox="1"/>
          <p:nvPr/>
        </p:nvSpPr>
        <p:spPr>
          <a:xfrm>
            <a:off x="166319" y="2487323"/>
            <a:ext cx="41091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rgbClr val="0065A7"/>
                </a:solidFill>
                <a:latin typeface="Bahnschrift" panose="020B0502040204020203" pitchFamily="34" charset="0"/>
                <a:cs typeface="Biome" panose="020B0502040204020203" pitchFamily="34" charset="0"/>
              </a:rPr>
              <a:t>Rastergrootte: 1.5m x 1.5m</a:t>
            </a: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D8623737-7600-D213-7916-D0B3E5718101}"/>
              </a:ext>
            </a:extLst>
          </p:cNvPr>
          <p:cNvSpPr txBox="1"/>
          <p:nvPr/>
        </p:nvSpPr>
        <p:spPr>
          <a:xfrm>
            <a:off x="5950953" y="2483085"/>
            <a:ext cx="41091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rgbClr val="0065A7"/>
                </a:solidFill>
                <a:latin typeface="Bahnschrift" panose="020B0502040204020203" pitchFamily="34" charset="0"/>
                <a:cs typeface="Biome" panose="020B0502040204020203" pitchFamily="34" charset="0"/>
              </a:rPr>
              <a:t>Rastergrootte: 0.3m x 0.3m</a:t>
            </a:r>
          </a:p>
        </p:txBody>
      </p:sp>
      <p:sp>
        <p:nvSpPr>
          <p:cNvPr id="10" name="Rechthoek 9">
            <a:extLst>
              <a:ext uri="{FF2B5EF4-FFF2-40B4-BE49-F238E27FC236}">
                <a16:creationId xmlns:a16="http://schemas.microsoft.com/office/drawing/2014/main" id="{31088A83-47E9-9C8C-9E53-DBC411F9600B}"/>
              </a:ext>
            </a:extLst>
          </p:cNvPr>
          <p:cNvSpPr/>
          <p:nvPr/>
        </p:nvSpPr>
        <p:spPr>
          <a:xfrm rot="17217037">
            <a:off x="870202" y="4061755"/>
            <a:ext cx="155287" cy="93223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Rechthoek 10">
            <a:extLst>
              <a:ext uri="{FF2B5EF4-FFF2-40B4-BE49-F238E27FC236}">
                <a16:creationId xmlns:a16="http://schemas.microsoft.com/office/drawing/2014/main" id="{4F5B2757-54A2-9069-974B-FF7AAA8E9D1B}"/>
              </a:ext>
            </a:extLst>
          </p:cNvPr>
          <p:cNvSpPr/>
          <p:nvPr/>
        </p:nvSpPr>
        <p:spPr>
          <a:xfrm rot="17217037">
            <a:off x="1907640" y="4412975"/>
            <a:ext cx="155287" cy="93223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3" name="Rechthoek 12">
            <a:extLst>
              <a:ext uri="{FF2B5EF4-FFF2-40B4-BE49-F238E27FC236}">
                <a16:creationId xmlns:a16="http://schemas.microsoft.com/office/drawing/2014/main" id="{3572FBA9-3CA5-278E-0F71-BFB049E78665}"/>
              </a:ext>
            </a:extLst>
          </p:cNvPr>
          <p:cNvSpPr/>
          <p:nvPr/>
        </p:nvSpPr>
        <p:spPr>
          <a:xfrm rot="17761921">
            <a:off x="3221915" y="4643923"/>
            <a:ext cx="155287" cy="93223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5" name="Rechthoek 14">
            <a:extLst>
              <a:ext uri="{FF2B5EF4-FFF2-40B4-BE49-F238E27FC236}">
                <a16:creationId xmlns:a16="http://schemas.microsoft.com/office/drawing/2014/main" id="{C74ED3CD-A7DB-4AD5-1FA9-66E49E1F0677}"/>
              </a:ext>
            </a:extLst>
          </p:cNvPr>
          <p:cNvSpPr/>
          <p:nvPr/>
        </p:nvSpPr>
        <p:spPr>
          <a:xfrm rot="17761921">
            <a:off x="4586450" y="5333217"/>
            <a:ext cx="155287" cy="93223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6" name="Rechthoek 15">
            <a:extLst>
              <a:ext uri="{FF2B5EF4-FFF2-40B4-BE49-F238E27FC236}">
                <a16:creationId xmlns:a16="http://schemas.microsoft.com/office/drawing/2014/main" id="{A0496ED8-011E-50E0-940D-4373D79D4463}"/>
              </a:ext>
            </a:extLst>
          </p:cNvPr>
          <p:cNvSpPr/>
          <p:nvPr/>
        </p:nvSpPr>
        <p:spPr>
          <a:xfrm rot="17217037">
            <a:off x="6651542" y="4061756"/>
            <a:ext cx="155287" cy="93223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7" name="Rechthoek 16">
            <a:extLst>
              <a:ext uri="{FF2B5EF4-FFF2-40B4-BE49-F238E27FC236}">
                <a16:creationId xmlns:a16="http://schemas.microsoft.com/office/drawing/2014/main" id="{DE8AE29C-B770-EDFA-BF94-A336855522C6}"/>
              </a:ext>
            </a:extLst>
          </p:cNvPr>
          <p:cNvSpPr/>
          <p:nvPr/>
        </p:nvSpPr>
        <p:spPr>
          <a:xfrm rot="17217037">
            <a:off x="7688980" y="4412976"/>
            <a:ext cx="155287" cy="93223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8" name="Rechthoek 17">
            <a:extLst>
              <a:ext uri="{FF2B5EF4-FFF2-40B4-BE49-F238E27FC236}">
                <a16:creationId xmlns:a16="http://schemas.microsoft.com/office/drawing/2014/main" id="{E8221809-DE58-B3AC-622D-44C98818949B}"/>
              </a:ext>
            </a:extLst>
          </p:cNvPr>
          <p:cNvSpPr/>
          <p:nvPr/>
        </p:nvSpPr>
        <p:spPr>
          <a:xfrm rot="17761921">
            <a:off x="9003255" y="4643924"/>
            <a:ext cx="155287" cy="93223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9" name="Rechthoek 18">
            <a:extLst>
              <a:ext uri="{FF2B5EF4-FFF2-40B4-BE49-F238E27FC236}">
                <a16:creationId xmlns:a16="http://schemas.microsoft.com/office/drawing/2014/main" id="{E54B4EF6-8E6E-015D-7810-9AE12F9692BB}"/>
              </a:ext>
            </a:extLst>
          </p:cNvPr>
          <p:cNvSpPr/>
          <p:nvPr/>
        </p:nvSpPr>
        <p:spPr>
          <a:xfrm rot="17761921">
            <a:off x="10367790" y="5333218"/>
            <a:ext cx="155287" cy="93223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0" name="Tekstvak 19">
            <a:extLst>
              <a:ext uri="{FF2B5EF4-FFF2-40B4-BE49-F238E27FC236}">
                <a16:creationId xmlns:a16="http://schemas.microsoft.com/office/drawing/2014/main" id="{9A131516-BCAF-EE70-2A4C-72FB056694E6}"/>
              </a:ext>
            </a:extLst>
          </p:cNvPr>
          <p:cNvSpPr txBox="1"/>
          <p:nvPr/>
        </p:nvSpPr>
        <p:spPr>
          <a:xfrm>
            <a:off x="479019" y="5769216"/>
            <a:ext cx="21509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rgbClr val="0065A7"/>
                </a:solidFill>
                <a:latin typeface="Bahnschrift" panose="020B0502040204020203" pitchFamily="34" charset="0"/>
                <a:cs typeface="Biome" panose="020B0502040204020203" pitchFamily="34" charset="0"/>
              </a:rPr>
              <a:t>Eh-gem: 4.3 lux</a:t>
            </a:r>
          </a:p>
          <a:p>
            <a:r>
              <a:rPr lang="nl-NL" dirty="0" err="1">
                <a:solidFill>
                  <a:srgbClr val="0065A7"/>
                </a:solidFill>
                <a:latin typeface="Bahnschrift" panose="020B0502040204020203" pitchFamily="34" charset="0"/>
                <a:cs typeface="Biome" panose="020B0502040204020203" pitchFamily="34" charset="0"/>
              </a:rPr>
              <a:t>Uo</a:t>
            </a:r>
            <a:r>
              <a:rPr lang="nl-NL" dirty="0">
                <a:solidFill>
                  <a:srgbClr val="0065A7"/>
                </a:solidFill>
                <a:latin typeface="Bahnschrift" panose="020B0502040204020203" pitchFamily="34" charset="0"/>
                <a:cs typeface="Biome" panose="020B0502040204020203" pitchFamily="34" charset="0"/>
              </a:rPr>
              <a:t> = 0.22</a:t>
            </a:r>
          </a:p>
        </p:txBody>
      </p:sp>
      <p:sp>
        <p:nvSpPr>
          <p:cNvPr id="21" name="Tekstvak 20">
            <a:extLst>
              <a:ext uri="{FF2B5EF4-FFF2-40B4-BE49-F238E27FC236}">
                <a16:creationId xmlns:a16="http://schemas.microsoft.com/office/drawing/2014/main" id="{71A62476-FF7D-41C0-9860-F7ECDF87A94F}"/>
              </a:ext>
            </a:extLst>
          </p:cNvPr>
          <p:cNvSpPr txBox="1"/>
          <p:nvPr/>
        </p:nvSpPr>
        <p:spPr>
          <a:xfrm>
            <a:off x="6461814" y="5854598"/>
            <a:ext cx="21509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rgbClr val="0065A7"/>
                </a:solidFill>
                <a:latin typeface="Bahnschrift" panose="020B0502040204020203" pitchFamily="34" charset="0"/>
                <a:cs typeface="Biome" panose="020B0502040204020203" pitchFamily="34" charset="0"/>
              </a:rPr>
              <a:t>Eh-gem: 4.2 lux</a:t>
            </a:r>
          </a:p>
          <a:p>
            <a:r>
              <a:rPr lang="nl-NL" dirty="0" err="1">
                <a:solidFill>
                  <a:srgbClr val="FF0000"/>
                </a:solidFill>
                <a:latin typeface="Bahnschrift" panose="020B0502040204020203" pitchFamily="34" charset="0"/>
                <a:cs typeface="Biome" panose="020B0502040204020203" pitchFamily="34" charset="0"/>
              </a:rPr>
              <a:t>Uo</a:t>
            </a:r>
            <a:r>
              <a:rPr lang="nl-NL" dirty="0">
                <a:solidFill>
                  <a:srgbClr val="FF0000"/>
                </a:solidFill>
                <a:latin typeface="Bahnschrift" panose="020B0502040204020203" pitchFamily="34" charset="0"/>
                <a:cs typeface="Biome" panose="020B0502040204020203" pitchFamily="34" charset="0"/>
              </a:rPr>
              <a:t> = 0.17</a:t>
            </a:r>
          </a:p>
        </p:txBody>
      </p:sp>
      <p:sp>
        <p:nvSpPr>
          <p:cNvPr id="26" name="Rechthoek 25">
            <a:extLst>
              <a:ext uri="{FF2B5EF4-FFF2-40B4-BE49-F238E27FC236}">
                <a16:creationId xmlns:a16="http://schemas.microsoft.com/office/drawing/2014/main" id="{5B36FD87-D6FD-00BD-EC84-41FA027156A5}"/>
              </a:ext>
            </a:extLst>
          </p:cNvPr>
          <p:cNvSpPr/>
          <p:nvPr/>
        </p:nvSpPr>
        <p:spPr>
          <a:xfrm>
            <a:off x="6171117" y="3429000"/>
            <a:ext cx="394362" cy="27627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1" name="Afbeelding 30">
            <a:extLst>
              <a:ext uri="{FF2B5EF4-FFF2-40B4-BE49-F238E27FC236}">
                <a16:creationId xmlns:a16="http://schemas.microsoft.com/office/drawing/2014/main" id="{0D2AE759-5118-DF70-4CD9-70AF158E6EB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85077" y="2412603"/>
            <a:ext cx="2075988" cy="1701952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pic>
        <p:nvPicPr>
          <p:cNvPr id="33" name="Afbeelding 32">
            <a:extLst>
              <a:ext uri="{FF2B5EF4-FFF2-40B4-BE49-F238E27FC236}">
                <a16:creationId xmlns:a16="http://schemas.microsoft.com/office/drawing/2014/main" id="{97B92DB3-C047-0E7B-98F0-F757236B77F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03553" y="2423671"/>
            <a:ext cx="2178585" cy="1690884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sp>
        <p:nvSpPr>
          <p:cNvPr id="34" name="Rechthoek 33">
            <a:extLst>
              <a:ext uri="{FF2B5EF4-FFF2-40B4-BE49-F238E27FC236}">
                <a16:creationId xmlns:a16="http://schemas.microsoft.com/office/drawing/2014/main" id="{8BF1E704-FC98-620A-15CC-0BED378E6DE5}"/>
              </a:ext>
            </a:extLst>
          </p:cNvPr>
          <p:cNvSpPr/>
          <p:nvPr/>
        </p:nvSpPr>
        <p:spPr>
          <a:xfrm>
            <a:off x="443838" y="3474310"/>
            <a:ext cx="394362" cy="27627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01137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6" grpId="0" animBg="1"/>
      <p:bldP spid="17" grpId="0" animBg="1"/>
      <p:bldP spid="18" grpId="0" animBg="1"/>
      <p:bldP spid="19" grpId="0" animBg="1"/>
      <p:bldP spid="21" grpId="0"/>
      <p:bldP spid="2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DBC695E-56CD-14FD-96A2-03182E0EE0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Tijdelijke aanduiding voor inhoud 4" descr="Afbeelding met hemel, schermopname, nacht, buitenshuis&#10;&#10;Automatisch gegenereerde beschrijving">
            <a:extLst>
              <a:ext uri="{FF2B5EF4-FFF2-40B4-BE49-F238E27FC236}">
                <a16:creationId xmlns:a16="http://schemas.microsoft.com/office/drawing/2014/main" id="{8C110031-6EC4-1EE7-3E91-9037DC29154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8C7F0BF6-0325-E4F4-7DCD-8F421CEEEEAA}"/>
              </a:ext>
            </a:extLst>
          </p:cNvPr>
          <p:cNvSpPr txBox="1"/>
          <p:nvPr/>
        </p:nvSpPr>
        <p:spPr>
          <a:xfrm>
            <a:off x="1535185" y="1274443"/>
            <a:ext cx="97714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b="1" dirty="0">
                <a:solidFill>
                  <a:srgbClr val="0D3F51"/>
                </a:solidFill>
                <a:latin typeface="Bahnschrift" panose="020B0502040204020203" pitchFamily="34" charset="0"/>
                <a:cs typeface="Biome" panose="020B0502040204020203" pitchFamily="34" charset="0"/>
              </a:rPr>
              <a:t>Invloed rastergrootte en grenzen op resultaten</a:t>
            </a:r>
          </a:p>
        </p:txBody>
      </p:sp>
      <p:pic>
        <p:nvPicPr>
          <p:cNvPr id="8" name="Afbeelding 7" descr="Afbeelding met Kleurrijkheid, Kinderkunst, schermopname, tekening&#10;&#10;Automatisch gegenereerde beschrijving">
            <a:extLst>
              <a:ext uri="{FF2B5EF4-FFF2-40B4-BE49-F238E27FC236}">
                <a16:creationId xmlns:a16="http://schemas.microsoft.com/office/drawing/2014/main" id="{18C801ED-227C-28AA-602C-35FC14C2897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2502" y="2622198"/>
            <a:ext cx="3024821" cy="3837760"/>
          </a:xfrm>
          <a:prstGeom prst="rect">
            <a:avLst/>
          </a:prstGeom>
        </p:spPr>
      </p:pic>
      <p:sp>
        <p:nvSpPr>
          <p:cNvPr id="11" name="Tekstvak 10">
            <a:extLst>
              <a:ext uri="{FF2B5EF4-FFF2-40B4-BE49-F238E27FC236}">
                <a16:creationId xmlns:a16="http://schemas.microsoft.com/office/drawing/2014/main" id="{225A103C-30EA-FDC8-57CF-AD17BCDD3BEC}"/>
              </a:ext>
            </a:extLst>
          </p:cNvPr>
          <p:cNvSpPr txBox="1"/>
          <p:nvPr/>
        </p:nvSpPr>
        <p:spPr>
          <a:xfrm>
            <a:off x="4488411" y="2681251"/>
            <a:ext cx="22188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Kruising:</a:t>
            </a:r>
          </a:p>
          <a:p>
            <a:r>
              <a:rPr lang="nl-NL" dirty="0"/>
              <a:t>Eh-gem = 5,02 lux</a:t>
            </a:r>
          </a:p>
          <a:p>
            <a:r>
              <a:rPr lang="nl-NL" dirty="0" err="1"/>
              <a:t>Uo</a:t>
            </a:r>
            <a:r>
              <a:rPr lang="nl-NL" dirty="0"/>
              <a:t> = 0,44</a:t>
            </a:r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6D319768-83DE-6E67-3BF3-3DA5CD605EEC}"/>
              </a:ext>
            </a:extLst>
          </p:cNvPr>
          <p:cNvSpPr txBox="1"/>
          <p:nvPr/>
        </p:nvSpPr>
        <p:spPr>
          <a:xfrm>
            <a:off x="4456193" y="4359890"/>
            <a:ext cx="22188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err="1"/>
              <a:t>Wegvlak</a:t>
            </a:r>
            <a:r>
              <a:rPr lang="nl-NL" dirty="0"/>
              <a:t>:</a:t>
            </a:r>
          </a:p>
          <a:p>
            <a:r>
              <a:rPr lang="nl-NL" dirty="0"/>
              <a:t>Eh-gem = 3,70 lux</a:t>
            </a:r>
          </a:p>
          <a:p>
            <a:r>
              <a:rPr lang="nl-NL" dirty="0" err="1">
                <a:solidFill>
                  <a:srgbClr val="FF0000"/>
                </a:solidFill>
              </a:rPr>
              <a:t>Uo</a:t>
            </a:r>
            <a:r>
              <a:rPr lang="nl-NL" dirty="0">
                <a:solidFill>
                  <a:srgbClr val="FF0000"/>
                </a:solidFill>
              </a:rPr>
              <a:t> = 0,18</a:t>
            </a:r>
          </a:p>
        </p:txBody>
      </p:sp>
      <p:sp>
        <p:nvSpPr>
          <p:cNvPr id="13" name="Tekstvak 12">
            <a:extLst>
              <a:ext uri="{FF2B5EF4-FFF2-40B4-BE49-F238E27FC236}">
                <a16:creationId xmlns:a16="http://schemas.microsoft.com/office/drawing/2014/main" id="{A83391EC-0EEF-03D4-BA78-699A8C4ADA24}"/>
              </a:ext>
            </a:extLst>
          </p:cNvPr>
          <p:cNvSpPr txBox="1"/>
          <p:nvPr/>
        </p:nvSpPr>
        <p:spPr>
          <a:xfrm>
            <a:off x="4456193" y="4368607"/>
            <a:ext cx="22188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err="1"/>
              <a:t>Wegvlak</a:t>
            </a:r>
            <a:r>
              <a:rPr lang="nl-NL" dirty="0"/>
              <a:t>:</a:t>
            </a:r>
          </a:p>
          <a:p>
            <a:r>
              <a:rPr lang="nl-NL" dirty="0"/>
              <a:t>Eh-gem = 3,12 lux</a:t>
            </a:r>
          </a:p>
          <a:p>
            <a:r>
              <a:rPr lang="nl-NL" dirty="0" err="1"/>
              <a:t>Uo</a:t>
            </a:r>
            <a:r>
              <a:rPr lang="nl-NL" dirty="0"/>
              <a:t> = 0,22</a:t>
            </a:r>
          </a:p>
        </p:txBody>
      </p:sp>
      <p:pic>
        <p:nvPicPr>
          <p:cNvPr id="10" name="Afbeelding 9" descr="Afbeelding met Kinderkunst, Kleurrijkheid, tekening, tekst&#10;&#10;Automatisch gegenereerde beschrijving">
            <a:extLst>
              <a:ext uri="{FF2B5EF4-FFF2-40B4-BE49-F238E27FC236}">
                <a16:creationId xmlns:a16="http://schemas.microsoft.com/office/drawing/2014/main" id="{33411897-9FF7-1425-38C4-F89ABE4F95B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8647" y="2622199"/>
            <a:ext cx="3066188" cy="3837759"/>
          </a:xfrm>
          <a:prstGeom prst="rect">
            <a:avLst/>
          </a:prstGeom>
        </p:spPr>
      </p:pic>
      <p:pic>
        <p:nvPicPr>
          <p:cNvPr id="15" name="Afbeelding 14">
            <a:extLst>
              <a:ext uri="{FF2B5EF4-FFF2-40B4-BE49-F238E27FC236}">
                <a16:creationId xmlns:a16="http://schemas.microsoft.com/office/drawing/2014/main" id="{59BEC5F0-DEAB-5A93-6FB9-DC7E1637128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7105095" y="3814877"/>
            <a:ext cx="3645943" cy="1378692"/>
          </a:xfrm>
          <a:prstGeom prst="rect">
            <a:avLst/>
          </a:prstGeom>
        </p:spPr>
      </p:pic>
      <p:sp>
        <p:nvSpPr>
          <p:cNvPr id="16" name="Tekstvak 15">
            <a:extLst>
              <a:ext uri="{FF2B5EF4-FFF2-40B4-BE49-F238E27FC236}">
                <a16:creationId xmlns:a16="http://schemas.microsoft.com/office/drawing/2014/main" id="{9A910441-A231-A060-2BD7-3B26E44D26DB}"/>
              </a:ext>
            </a:extLst>
          </p:cNvPr>
          <p:cNvSpPr txBox="1"/>
          <p:nvPr/>
        </p:nvSpPr>
        <p:spPr>
          <a:xfrm>
            <a:off x="7495743" y="2076082"/>
            <a:ext cx="34355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dirty="0">
                <a:solidFill>
                  <a:srgbClr val="0065A7"/>
                </a:solidFill>
                <a:latin typeface="Bahnschrift" panose="020B0502040204020203" pitchFamily="34" charset="0"/>
                <a:cs typeface="Biome" panose="020B0502040204020203" pitchFamily="34" charset="0"/>
              </a:rPr>
              <a:t>Straatverlichtingsmodule</a:t>
            </a:r>
          </a:p>
        </p:txBody>
      </p:sp>
      <p:sp>
        <p:nvSpPr>
          <p:cNvPr id="17" name="Tekstvak 16">
            <a:extLst>
              <a:ext uri="{FF2B5EF4-FFF2-40B4-BE49-F238E27FC236}">
                <a16:creationId xmlns:a16="http://schemas.microsoft.com/office/drawing/2014/main" id="{2D5EABBE-8D52-D339-64B5-8B6865AFB77F}"/>
              </a:ext>
            </a:extLst>
          </p:cNvPr>
          <p:cNvSpPr txBox="1"/>
          <p:nvPr/>
        </p:nvSpPr>
        <p:spPr>
          <a:xfrm>
            <a:off x="9739540" y="3900580"/>
            <a:ext cx="22188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err="1"/>
              <a:t>Wegvlak</a:t>
            </a:r>
            <a:r>
              <a:rPr lang="nl-NL" dirty="0"/>
              <a:t>:</a:t>
            </a:r>
          </a:p>
          <a:p>
            <a:r>
              <a:rPr lang="nl-NL" dirty="0"/>
              <a:t>Eh-gem = 3,00 lux</a:t>
            </a:r>
          </a:p>
          <a:p>
            <a:r>
              <a:rPr lang="nl-NL" dirty="0" err="1"/>
              <a:t>Uo</a:t>
            </a:r>
            <a:r>
              <a:rPr lang="nl-NL" dirty="0"/>
              <a:t> = 0,23</a:t>
            </a:r>
          </a:p>
        </p:txBody>
      </p:sp>
      <p:sp>
        <p:nvSpPr>
          <p:cNvPr id="18" name="Tekstvak 17">
            <a:extLst>
              <a:ext uri="{FF2B5EF4-FFF2-40B4-BE49-F238E27FC236}">
                <a16:creationId xmlns:a16="http://schemas.microsoft.com/office/drawing/2014/main" id="{239FF5A4-E465-969D-E43A-9255237CA734}"/>
              </a:ext>
            </a:extLst>
          </p:cNvPr>
          <p:cNvSpPr txBox="1"/>
          <p:nvPr/>
        </p:nvSpPr>
        <p:spPr>
          <a:xfrm>
            <a:off x="737517" y="2070484"/>
            <a:ext cx="41091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dirty="0">
                <a:solidFill>
                  <a:srgbClr val="0065A7"/>
                </a:solidFill>
                <a:latin typeface="Bahnschrift" panose="020B0502040204020203" pitchFamily="34" charset="0"/>
                <a:cs typeface="Biome" panose="020B0502040204020203" pitchFamily="34" charset="0"/>
              </a:rPr>
              <a:t>Buiten- en gebouwenmodule</a:t>
            </a:r>
          </a:p>
        </p:txBody>
      </p:sp>
      <p:sp>
        <p:nvSpPr>
          <p:cNvPr id="19" name="Rechthoek 18">
            <a:extLst>
              <a:ext uri="{FF2B5EF4-FFF2-40B4-BE49-F238E27FC236}">
                <a16:creationId xmlns:a16="http://schemas.microsoft.com/office/drawing/2014/main" id="{06F98DB8-0A91-E85E-0942-D3239618C886}"/>
              </a:ext>
            </a:extLst>
          </p:cNvPr>
          <p:cNvSpPr/>
          <p:nvPr/>
        </p:nvSpPr>
        <p:spPr>
          <a:xfrm>
            <a:off x="1969301" y="4119839"/>
            <a:ext cx="230697" cy="130025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0" name="Rechthoek 19">
            <a:extLst>
              <a:ext uri="{FF2B5EF4-FFF2-40B4-BE49-F238E27FC236}">
                <a16:creationId xmlns:a16="http://schemas.microsoft.com/office/drawing/2014/main" id="{B2D363E1-863E-8DD9-A7C0-B9EC72A0C3FD}"/>
              </a:ext>
            </a:extLst>
          </p:cNvPr>
          <p:cNvSpPr/>
          <p:nvPr/>
        </p:nvSpPr>
        <p:spPr>
          <a:xfrm>
            <a:off x="1961031" y="6203532"/>
            <a:ext cx="230697" cy="130025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1" name="Rechthoek 20">
            <a:extLst>
              <a:ext uri="{FF2B5EF4-FFF2-40B4-BE49-F238E27FC236}">
                <a16:creationId xmlns:a16="http://schemas.microsoft.com/office/drawing/2014/main" id="{54DC0BF2-B41F-D698-16C2-BC595B1415C6}"/>
              </a:ext>
            </a:extLst>
          </p:cNvPr>
          <p:cNvSpPr/>
          <p:nvPr/>
        </p:nvSpPr>
        <p:spPr>
          <a:xfrm rot="5400000">
            <a:off x="2271380" y="2712778"/>
            <a:ext cx="230697" cy="130025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2" name="Rechthoek 21">
            <a:extLst>
              <a:ext uri="{FF2B5EF4-FFF2-40B4-BE49-F238E27FC236}">
                <a16:creationId xmlns:a16="http://schemas.microsoft.com/office/drawing/2014/main" id="{4E08C4EB-FA77-B940-B8FC-5EAB405EFF74}"/>
              </a:ext>
            </a:extLst>
          </p:cNvPr>
          <p:cNvSpPr/>
          <p:nvPr/>
        </p:nvSpPr>
        <p:spPr>
          <a:xfrm>
            <a:off x="8417383" y="2962584"/>
            <a:ext cx="230697" cy="130025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3" name="Rechthoek 22">
            <a:extLst>
              <a:ext uri="{FF2B5EF4-FFF2-40B4-BE49-F238E27FC236}">
                <a16:creationId xmlns:a16="http://schemas.microsoft.com/office/drawing/2014/main" id="{19D550C7-958C-2F5E-4FF3-5B65F6360086}"/>
              </a:ext>
            </a:extLst>
          </p:cNvPr>
          <p:cNvSpPr/>
          <p:nvPr/>
        </p:nvSpPr>
        <p:spPr>
          <a:xfrm>
            <a:off x="8417383" y="6014717"/>
            <a:ext cx="230697" cy="130025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5" name="Rechthoek 24">
            <a:extLst>
              <a:ext uri="{FF2B5EF4-FFF2-40B4-BE49-F238E27FC236}">
                <a16:creationId xmlns:a16="http://schemas.microsoft.com/office/drawing/2014/main" id="{7D70F8F9-37BE-34A8-0E82-854D4AE96686}"/>
              </a:ext>
            </a:extLst>
          </p:cNvPr>
          <p:cNvSpPr/>
          <p:nvPr/>
        </p:nvSpPr>
        <p:spPr>
          <a:xfrm>
            <a:off x="2130571" y="3554485"/>
            <a:ext cx="489358" cy="64263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" name="Rechthoek 2">
            <a:extLst>
              <a:ext uri="{FF2B5EF4-FFF2-40B4-BE49-F238E27FC236}">
                <a16:creationId xmlns:a16="http://schemas.microsoft.com/office/drawing/2014/main" id="{584AD7D6-8A7D-2795-185E-0655D6F0B59E}"/>
              </a:ext>
            </a:extLst>
          </p:cNvPr>
          <p:cNvSpPr/>
          <p:nvPr/>
        </p:nvSpPr>
        <p:spPr>
          <a:xfrm>
            <a:off x="1856403" y="2786414"/>
            <a:ext cx="1044103" cy="688319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" name="Rechthoek 3">
            <a:extLst>
              <a:ext uri="{FF2B5EF4-FFF2-40B4-BE49-F238E27FC236}">
                <a16:creationId xmlns:a16="http://schemas.microsoft.com/office/drawing/2014/main" id="{0E4B0E28-CCE8-BA0F-F334-A54A0BCD70B4}"/>
              </a:ext>
            </a:extLst>
          </p:cNvPr>
          <p:cNvSpPr/>
          <p:nvPr/>
        </p:nvSpPr>
        <p:spPr>
          <a:xfrm>
            <a:off x="2111595" y="3480044"/>
            <a:ext cx="528620" cy="2808596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03607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6" grpId="0"/>
      <p:bldP spid="17" grpId="0"/>
      <p:bldP spid="22" grpId="0" animBg="1"/>
      <p:bldP spid="23" grpId="0" animBg="1"/>
      <p:bldP spid="25" grpId="0" animBg="1"/>
      <p:bldP spid="3" grpId="0" animBg="1"/>
      <p:bldP spid="4" grpId="0" animBg="1"/>
    </p:bldLst>
  </p:timing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86877B1456F5D438FA3E41A180DB69C" ma:contentTypeVersion="15" ma:contentTypeDescription="Een nieuw document maken." ma:contentTypeScope="" ma:versionID="ac10255640b8f897d35f9c71bbf80329">
  <xsd:schema xmlns:xsd="http://www.w3.org/2001/XMLSchema" xmlns:xs="http://www.w3.org/2001/XMLSchema" xmlns:p="http://schemas.microsoft.com/office/2006/metadata/properties" xmlns:ns2="453462af-efaf-45bd-b4db-8fa7e899e59b" xmlns:ns3="94cafb83-98f6-41bf-bacb-e8334534fd9f" targetNamespace="http://schemas.microsoft.com/office/2006/metadata/properties" ma:root="true" ma:fieldsID="bafc9afdb0b879dbd22ebeb9f879c80d" ns2:_="" ns3:_="">
    <xsd:import namespace="453462af-efaf-45bd-b4db-8fa7e899e59b"/>
    <xsd:import namespace="94cafb83-98f6-41bf-bacb-e8334534fd9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DateTaken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53462af-efaf-45bd-b4db-8fa7e899e59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5" nillable="true" ma:taxonomy="true" ma:internalName="lcf76f155ced4ddcb4097134ff3c332f" ma:taxonomyFieldName="MediaServiceImageTags" ma:displayName="Afbeeldingtags" ma:readOnly="false" ma:fieldId="{5cf76f15-5ced-4ddc-b409-7134ff3c332f}" ma:taxonomyMulti="true" ma:sspId="30a990aa-fc3e-42a4-9deb-42d2ba012a7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DateTaken" ma:index="2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Location" ma:index="22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4cafb83-98f6-41bf-bacb-e8334534fd9f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6" nillable="true" ma:displayName="Taxonomy Catch All Column" ma:hidden="true" ma:list="{0e5f0ab7-a7e4-4ae0-9eb8-29f2ae70e1ec}" ma:internalName="TaxCatchAll" ma:showField="CatchAllData" ma:web="94cafb83-98f6-41bf-bacb-e8334534fd9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453462af-efaf-45bd-b4db-8fa7e899e59b">
      <Terms xmlns="http://schemas.microsoft.com/office/infopath/2007/PartnerControls"/>
    </lcf76f155ced4ddcb4097134ff3c332f>
    <TaxCatchAll xmlns="94cafb83-98f6-41bf-bacb-e8334534fd9f" xsi:nil="true"/>
  </documentManagement>
</p:properties>
</file>

<file path=customXml/itemProps1.xml><?xml version="1.0" encoding="utf-8"?>
<ds:datastoreItem xmlns:ds="http://schemas.openxmlformats.org/officeDocument/2006/customXml" ds:itemID="{70647FD0-3B4B-4209-AE60-EC56A1039951}"/>
</file>

<file path=customXml/itemProps2.xml><?xml version="1.0" encoding="utf-8"?>
<ds:datastoreItem xmlns:ds="http://schemas.openxmlformats.org/officeDocument/2006/customXml" ds:itemID="{9845C992-B54A-432D-A6D4-11BA14EC2987}"/>
</file>

<file path=customXml/itemProps3.xml><?xml version="1.0" encoding="utf-8"?>
<ds:datastoreItem xmlns:ds="http://schemas.openxmlformats.org/officeDocument/2006/customXml" ds:itemID="{24D69ECA-7045-4DEA-84A9-214579EF5AE8}"/>
</file>

<file path=docProps/app.xml><?xml version="1.0" encoding="utf-8"?>
<Properties xmlns="http://schemas.openxmlformats.org/officeDocument/2006/extended-properties" xmlns:vt="http://schemas.openxmlformats.org/officeDocument/2006/docPropsVTypes">
  <TotalTime>761</TotalTime>
  <Words>270</Words>
  <Application>Microsoft Office PowerPoint</Application>
  <PresentationFormat>Breedbeeld</PresentationFormat>
  <Paragraphs>61</Paragraphs>
  <Slides>13</Slides>
  <Notes>2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5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13</vt:i4>
      </vt:variant>
    </vt:vector>
  </HeadingPairs>
  <TitlesOfParts>
    <vt:vector size="19" baseType="lpstr">
      <vt:lpstr>Aptos</vt:lpstr>
      <vt:lpstr>Aptos Display</vt:lpstr>
      <vt:lpstr>Arial</vt:lpstr>
      <vt:lpstr>Bahnschrift</vt:lpstr>
      <vt:lpstr>Calibri</vt:lpstr>
      <vt:lpstr>Kantoorthema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Demi Oort | Acquire</dc:creator>
  <cp:lastModifiedBy>Toine Adams</cp:lastModifiedBy>
  <cp:revision>15</cp:revision>
  <dcterms:created xsi:type="dcterms:W3CDTF">2024-10-23T12:28:12Z</dcterms:created>
  <dcterms:modified xsi:type="dcterms:W3CDTF">2024-11-11T20:37:05Z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0x010100886877B1456F5D438FA3E41A180DB69C</vt:lpwstr>
  </property>
</Properties>
</file>