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7"/>
  </p:notesMasterIdLst>
  <p:sldIdLst>
    <p:sldId id="258" r:id="rId5"/>
    <p:sldId id="267" r:id="rId6"/>
    <p:sldId id="287" r:id="rId7"/>
    <p:sldId id="288" r:id="rId8"/>
    <p:sldId id="268" r:id="rId9"/>
    <p:sldId id="280" r:id="rId10"/>
    <p:sldId id="279" r:id="rId11"/>
    <p:sldId id="281" r:id="rId12"/>
    <p:sldId id="282" r:id="rId13"/>
    <p:sldId id="278" r:id="rId14"/>
    <p:sldId id="275" r:id="rId15"/>
    <p:sldId id="289" r:id="rId16"/>
    <p:sldId id="274" r:id="rId17"/>
    <p:sldId id="262" r:id="rId18"/>
    <p:sldId id="283" r:id="rId19"/>
    <p:sldId id="290" r:id="rId20"/>
    <p:sldId id="284" r:id="rId21"/>
    <p:sldId id="285" r:id="rId22"/>
    <p:sldId id="286" r:id="rId23"/>
    <p:sldId id="273" r:id="rId24"/>
    <p:sldId id="270" r:id="rId25"/>
    <p:sldId id="291" r:id="rId2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45" userDrawn="1">
          <p15:clr>
            <a:srgbClr val="A4A3A4"/>
          </p15:clr>
        </p15:guide>
        <p15:guide id="2" pos="528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DBAF"/>
    <a:srgbClr val="5AC074"/>
    <a:srgbClr val="EC660B"/>
    <a:srgbClr val="F3A36C"/>
    <a:srgbClr val="79BF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441"/>
    <p:restoredTop sz="94626"/>
  </p:normalViewPr>
  <p:slideViewPr>
    <p:cSldViewPr snapToGrid="0" snapToObjects="1">
      <p:cViewPr varScale="1">
        <p:scale>
          <a:sx n="103" d="100"/>
          <a:sy n="103" d="100"/>
        </p:scale>
        <p:origin x="1339" y="62"/>
      </p:cViewPr>
      <p:guideLst>
        <p:guide orient="horz" pos="2845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74198E-5CC7-D340-8184-F1B301336A1A}" type="datetimeFigureOut">
              <a:rPr lang="nl-NL" smtClean="0"/>
              <a:t>5-6-2023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96A08E-B942-B04E-A334-A401ACD2564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1973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fomil.nl/onderwerpen/landbouw/luchtwassers/eisen-gebruik/oorzaken-afwijkende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6A08E-B942-B04E-A334-A401ACD25649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9316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0" i="0" dirty="0">
                <a:solidFill>
                  <a:srgbClr val="222222"/>
                </a:solidFill>
                <a:effectLst/>
                <a:latin typeface="RO Sans"/>
              </a:rPr>
              <a:t>Een gecombineerd </a:t>
            </a:r>
            <a:r>
              <a:rPr lang="nl-NL" b="0" i="0" dirty="0" err="1">
                <a:solidFill>
                  <a:srgbClr val="222222"/>
                </a:solidFill>
                <a:effectLst/>
                <a:latin typeface="RO Sans"/>
              </a:rPr>
              <a:t>luchtwassysteem</a:t>
            </a:r>
            <a:r>
              <a:rPr lang="nl-NL" b="0" i="0" dirty="0">
                <a:solidFill>
                  <a:srgbClr val="222222"/>
                </a:solidFill>
                <a:effectLst/>
                <a:latin typeface="RO Sans"/>
              </a:rPr>
              <a:t> (combiwasser) is een </a:t>
            </a:r>
            <a:r>
              <a:rPr lang="nl-NL" b="0" i="0" dirty="0" err="1">
                <a:solidFill>
                  <a:srgbClr val="222222"/>
                </a:solidFill>
                <a:effectLst/>
                <a:latin typeface="RO Sans"/>
              </a:rPr>
              <a:t>luchtwassysteem</a:t>
            </a:r>
            <a:r>
              <a:rPr lang="nl-NL" b="0" i="0" dirty="0">
                <a:solidFill>
                  <a:srgbClr val="222222"/>
                </a:solidFill>
                <a:effectLst/>
                <a:latin typeface="RO Sans"/>
              </a:rPr>
              <a:t> dat minimaal 70% van de ammoniak en fijnstof (PM</a:t>
            </a:r>
            <a:r>
              <a:rPr lang="nl-NL" b="0" i="0" baseline="-25000" dirty="0">
                <a:solidFill>
                  <a:srgbClr val="222222"/>
                </a:solidFill>
                <a:effectLst/>
                <a:latin typeface="RO Sans"/>
              </a:rPr>
              <a:t>10</a:t>
            </a:r>
            <a:r>
              <a:rPr lang="nl-NL" b="0" i="0" dirty="0">
                <a:solidFill>
                  <a:srgbClr val="222222"/>
                </a:solidFill>
                <a:effectLst/>
                <a:latin typeface="RO Sans"/>
              </a:rPr>
              <a:t>) uit de ventilatielucht haalt. En minimaal 60% van het in de lucht aanwezige zeer fijnstof (PM</a:t>
            </a:r>
            <a:r>
              <a:rPr lang="nl-NL" b="0" i="0" baseline="-25000" dirty="0">
                <a:solidFill>
                  <a:srgbClr val="222222"/>
                </a:solidFill>
                <a:effectLst/>
                <a:latin typeface="RO Sans"/>
              </a:rPr>
              <a:t>2,5</a:t>
            </a:r>
            <a:r>
              <a:rPr lang="nl-NL" b="0" i="0" dirty="0">
                <a:solidFill>
                  <a:srgbClr val="222222"/>
                </a:solidFill>
                <a:effectLst/>
                <a:latin typeface="RO Sans"/>
              </a:rPr>
              <a:t>) Voor geur wordt 30 of 45% verwijderd. De combiwasser hoeft niet te zijn opgebouwd uit meerdere </a:t>
            </a:r>
            <a:r>
              <a:rPr lang="nl-NL" b="0" i="0" dirty="0" err="1">
                <a:solidFill>
                  <a:srgbClr val="222222"/>
                </a:solidFill>
                <a:effectLst/>
                <a:latin typeface="RO Sans"/>
              </a:rPr>
              <a:t>wasstappen</a:t>
            </a:r>
            <a:r>
              <a:rPr lang="nl-NL" b="0" i="0" dirty="0">
                <a:solidFill>
                  <a:srgbClr val="222222"/>
                </a:solidFill>
                <a:effectLst/>
                <a:latin typeface="RO Sans"/>
              </a:rPr>
              <a:t>, maar is het vaak wel.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6A08E-B942-B04E-A334-A401ACD25649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9997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Type luchtwasser, Opleveringsverklaring, plattegrond tekening, gedragsvoorschriften, </a:t>
            </a:r>
            <a:r>
              <a:rPr lang="nl-NL" dirty="0" err="1"/>
              <a:t>electronische</a:t>
            </a:r>
            <a:r>
              <a:rPr lang="nl-NL" dirty="0"/>
              <a:t> monitoring, voorschriften activiteitenbesluit en omgevingsvergunning</a:t>
            </a:r>
          </a:p>
          <a:p>
            <a:r>
              <a:rPr lang="nl-NL" dirty="0" err="1"/>
              <a:t>Electronische</a:t>
            </a:r>
            <a:r>
              <a:rPr lang="nl-NL" dirty="0"/>
              <a:t> monitoring op </a:t>
            </a:r>
            <a:r>
              <a:rPr lang="nl-NL" dirty="0" err="1"/>
              <a:t>electrischiteitsgebruik</a:t>
            </a:r>
            <a:r>
              <a:rPr lang="nl-NL" dirty="0"/>
              <a:t>, waswaterdebiet, spuiwaterdebiet, ph, geleidbaarheid EC. </a:t>
            </a:r>
            <a:r>
              <a:rPr lang="nl-NL" b="0" i="0" dirty="0">
                <a:solidFill>
                  <a:srgbClr val="222222"/>
                </a:solidFill>
                <a:effectLst/>
                <a:latin typeface="RO Sans"/>
              </a:rPr>
              <a:t>Analyse van </a:t>
            </a:r>
            <a:r>
              <a:rPr lang="nl-NL" b="0" i="0" u="sng" dirty="0">
                <a:solidFill>
                  <a:srgbClr val="01689B"/>
                </a:solidFill>
                <a:effectLst/>
                <a:latin typeface="RO Sans"/>
                <a:hlinkClick r:id="rId3"/>
              </a:rPr>
              <a:t>afwijkende waarden</a:t>
            </a:r>
            <a:r>
              <a:rPr lang="nl-NL" b="0" i="0" dirty="0">
                <a:solidFill>
                  <a:srgbClr val="222222"/>
                </a:solidFill>
                <a:effectLst/>
                <a:latin typeface="RO Sans"/>
              </a:rPr>
              <a:t> geeft vaak inzicht in de mogelijke oorzaken van een niet goed werkende wasser. Dit draagt bij aan de oplossing van het probleem.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6A08E-B942-B04E-A334-A401ACD25649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1053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6A08E-B942-B04E-A334-A401ACD25649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4446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96A08E-B942-B04E-A334-A401ACD25649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95089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96A08E-B942-B04E-A334-A401ACD25649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88873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96A08E-B942-B04E-A334-A401ACD25649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78302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96A08E-B942-B04E-A334-A401ACD25649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24952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6A08E-B942-B04E-A334-A401ACD25649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2915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rt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LEGO, speelgoed&#10;&#10;Automatisch gegenereerde beschrijving">
            <a:extLst>
              <a:ext uri="{FF2B5EF4-FFF2-40B4-BE49-F238E27FC236}">
                <a16:creationId xmlns:a16="http://schemas.microsoft.com/office/drawing/2014/main" id="{029B7D0E-07E8-CC43-9500-7806AA1ECA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A33464F2-E9BE-7940-914E-4B3B66DE17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7210" y="494030"/>
            <a:ext cx="2019300" cy="254000"/>
          </a:xfrm>
          <a:prstGeom prst="rect">
            <a:avLst/>
          </a:prstGeom>
        </p:spPr>
      </p:pic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2F5CC922-36A4-B143-95FE-C8E5789323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5448" y="2706914"/>
            <a:ext cx="5002895" cy="1243148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ts val="3800"/>
              </a:lnSpc>
              <a:buNone/>
              <a:defRPr sz="3000" b="1" i="0" kern="2400" cap="all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nl-NL" cap="all" baseline="0" dirty="0">
                <a:solidFill>
                  <a:schemeClr val="bg1"/>
                </a:solidFill>
              </a:rPr>
              <a:t>Hier komt een titel </a:t>
            </a:r>
            <a:br>
              <a:rPr lang="nl-NL" cap="all" baseline="0" dirty="0">
                <a:solidFill>
                  <a:schemeClr val="bg1"/>
                </a:solidFill>
              </a:rPr>
            </a:br>
            <a:r>
              <a:rPr lang="nl-NL" cap="all" baseline="0" dirty="0">
                <a:solidFill>
                  <a:schemeClr val="bg1"/>
                </a:solidFill>
              </a:rPr>
              <a:t>te staan</a:t>
            </a:r>
            <a:endParaRPr lang="nl-NL" dirty="0"/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3FAD2EDE-AB44-224D-95FA-C54DE983733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4658" y="3962400"/>
            <a:ext cx="5015456" cy="625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2000" cap="all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nl-NL" dirty="0"/>
              <a:t>Hier komt een subtitel te staan</a:t>
            </a:r>
          </a:p>
        </p:txBody>
      </p:sp>
    </p:spTree>
    <p:extLst>
      <p:ext uri="{BB962C8B-B14F-4D97-AF65-F5344CB8AC3E}">
        <p14:creationId xmlns:p14="http://schemas.microsoft.com/office/powerpoint/2010/main" val="14829486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90" userDrawn="1">
          <p15:clr>
            <a:srgbClr val="FBAE40"/>
          </p15:clr>
        </p15:guide>
        <p15:guide id="2" pos="3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ssi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1E449D6B-621D-F047-B4D9-14FC2FAEB8D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4996" y="2676341"/>
            <a:ext cx="2959995" cy="6154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cap="none" baseline="0">
                <a:solidFill>
                  <a:srgbClr val="5AC074">
                    <a:alpha val="69804"/>
                  </a:srgb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nl-NL" dirty="0"/>
              <a:t>sessie 1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7C9E731-E13C-3749-A395-00EB5C691F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3911" y="3437005"/>
            <a:ext cx="6785411" cy="158738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5000"/>
              </a:lnSpc>
              <a:buNone/>
              <a:defRPr sz="4000" cap="all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nl-NL" dirty="0"/>
              <a:t>Hier komt een titel te staan</a:t>
            </a:r>
          </a:p>
        </p:txBody>
      </p:sp>
      <p:pic>
        <p:nvPicPr>
          <p:cNvPr id="4" name="Afbeelding 3" descr="Afbeelding met tekst, vectorafbeeldingen&#10;&#10;Automatisch gegenereerde beschrijving">
            <a:extLst>
              <a:ext uri="{FF2B5EF4-FFF2-40B4-BE49-F238E27FC236}">
                <a16:creationId xmlns:a16="http://schemas.microsoft.com/office/drawing/2014/main" id="{8D397331-2FD4-FB49-9B54-6B366D730C6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30931" y="277906"/>
            <a:ext cx="5137367" cy="36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082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" userDrawn="1">
          <p15:clr>
            <a:srgbClr val="FBAE40"/>
          </p15:clr>
        </p15:guide>
        <p15:guide id="2" pos="52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rek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8">
            <a:extLst>
              <a:ext uri="{FF2B5EF4-FFF2-40B4-BE49-F238E27FC236}">
                <a16:creationId xmlns:a16="http://schemas.microsoft.com/office/drawing/2014/main" id="{F75FC45F-BAE1-404F-831C-84E5524EC2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3911" y="3171829"/>
            <a:ext cx="7302769" cy="1587382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ts val="5000"/>
              </a:lnSpc>
              <a:buNone/>
              <a:defRPr sz="4000" cap="all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nl-NL" dirty="0"/>
              <a:t>Titel van de </a:t>
            </a:r>
          </a:p>
          <a:p>
            <a:pPr lvl="0"/>
            <a:r>
              <a:rPr lang="nl-NL" dirty="0"/>
              <a:t>spreker</a:t>
            </a:r>
          </a:p>
        </p:txBody>
      </p:sp>
      <p:sp>
        <p:nvSpPr>
          <p:cNvPr id="9" name="Tijdelijke aanduiding voor tekst 12">
            <a:extLst>
              <a:ext uri="{FF2B5EF4-FFF2-40B4-BE49-F238E27FC236}">
                <a16:creationId xmlns:a16="http://schemas.microsoft.com/office/drawing/2014/main" id="{B99289E8-1A4B-6B41-A573-3E04E2187BB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4996" y="2667197"/>
            <a:ext cx="5748916" cy="6154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cap="none" baseline="0">
                <a:solidFill>
                  <a:srgbClr val="A1DBA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292652A-B50E-384E-9155-BCBA860605B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10350" y="83128"/>
            <a:ext cx="3499658" cy="3499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2669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" userDrawn="1">
          <p15:clr>
            <a:srgbClr val="FBAE40"/>
          </p15:clr>
        </p15:guide>
        <p15:guide id="2" pos="526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ssi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1E449D6B-621D-F047-B4D9-14FC2FAEB8D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4996" y="2676341"/>
            <a:ext cx="2959995" cy="6154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cap="none" baseline="0">
                <a:solidFill>
                  <a:srgbClr val="5AC074">
                    <a:alpha val="69804"/>
                  </a:srgb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nl-NL" dirty="0"/>
              <a:t>sessie 1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7C9E731-E13C-3749-A395-00EB5C691F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3911" y="3437005"/>
            <a:ext cx="6785411" cy="158738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5000"/>
              </a:lnSpc>
              <a:buNone/>
              <a:defRPr sz="4000" cap="all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nl-NL" dirty="0"/>
              <a:t>Hier komt een titel te staan</a:t>
            </a:r>
          </a:p>
        </p:txBody>
      </p:sp>
      <p:pic>
        <p:nvPicPr>
          <p:cNvPr id="6" name="Afbeelding 5" descr="Afbeelding met tekst, teken&#10;&#10;Automatisch gegenereerde beschrijving">
            <a:extLst>
              <a:ext uri="{FF2B5EF4-FFF2-40B4-BE49-F238E27FC236}">
                <a16:creationId xmlns:a16="http://schemas.microsoft.com/office/drawing/2014/main" id="{98B870FC-0500-C64B-901A-E709AC4D8A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21382" y="0"/>
            <a:ext cx="4613563" cy="461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211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" userDrawn="1">
          <p15:clr>
            <a:srgbClr val="FBAE40"/>
          </p15:clr>
        </p15:guide>
        <p15:guide id="2" pos="528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ssi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12">
            <a:extLst>
              <a:ext uri="{FF2B5EF4-FFF2-40B4-BE49-F238E27FC236}">
                <a16:creationId xmlns:a16="http://schemas.microsoft.com/office/drawing/2014/main" id="{1AA87884-3CB7-C344-8AF6-32F2A55AFD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4996" y="3316421"/>
            <a:ext cx="2484507" cy="6154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cap="none" baseline="0">
                <a:solidFill>
                  <a:srgbClr val="A1DBA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nl-NL" dirty="0"/>
              <a:t>sessie 2</a:t>
            </a:r>
          </a:p>
        </p:txBody>
      </p:sp>
      <p:sp>
        <p:nvSpPr>
          <p:cNvPr id="8" name="Tijdelijke aanduiding voor tekst 8">
            <a:extLst>
              <a:ext uri="{FF2B5EF4-FFF2-40B4-BE49-F238E27FC236}">
                <a16:creationId xmlns:a16="http://schemas.microsoft.com/office/drawing/2014/main" id="{134EE399-4C5D-3043-8F80-7D13192BB7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3911" y="3941064"/>
            <a:ext cx="5720857" cy="740664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ts val="5000"/>
              </a:lnSpc>
              <a:buNone/>
              <a:defRPr sz="4000" cap="all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nl-NL" dirty="0"/>
              <a:t>Hier komt een titel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D05F3EC-93ED-1F4B-B836-E660C23D83D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23012" y="-383364"/>
            <a:ext cx="4320988" cy="432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3311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" userDrawn="1">
          <p15:clr>
            <a:srgbClr val="FBAE40"/>
          </p15:clr>
        </p15:guide>
        <p15:guide id="2" pos="528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ssi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1E449D6B-621D-F047-B4D9-14FC2FAEB8D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4996" y="2676341"/>
            <a:ext cx="2795403" cy="6154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cap="none" baseline="0">
                <a:solidFill>
                  <a:srgbClr val="5AC074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nl-NL" dirty="0"/>
              <a:t>Sessie 3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7C9E731-E13C-3749-A395-00EB5C691F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3911" y="3437005"/>
            <a:ext cx="6785411" cy="158738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5000"/>
              </a:lnSpc>
              <a:buNone/>
              <a:defRPr sz="4000" cap="all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nl-NL" dirty="0"/>
              <a:t>Hier komt </a:t>
            </a:r>
            <a:br>
              <a:rPr lang="nl-NL" dirty="0"/>
            </a:br>
            <a:r>
              <a:rPr lang="nl-NL" dirty="0"/>
              <a:t>een titel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B180F79-C5D2-2843-A042-CF4AFC96D6C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82538" y="-149629"/>
            <a:ext cx="5814442" cy="423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0502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" userDrawn="1">
          <p15:clr>
            <a:srgbClr val="FBAE40"/>
          </p15:clr>
        </p15:guide>
        <p15:guide id="2" pos="5284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8">
            <a:extLst>
              <a:ext uri="{FF2B5EF4-FFF2-40B4-BE49-F238E27FC236}">
                <a16:creationId xmlns:a16="http://schemas.microsoft.com/office/drawing/2014/main" id="{F75FC45F-BAE1-404F-831C-84E5524EC2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3911" y="3171829"/>
            <a:ext cx="7302769" cy="1587382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ts val="5000"/>
              </a:lnSpc>
              <a:buNone/>
              <a:defRPr sz="4000" cap="all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nl-NL" dirty="0"/>
              <a:t>Titel van de </a:t>
            </a:r>
          </a:p>
          <a:p>
            <a:pPr lvl="0"/>
            <a:r>
              <a:rPr lang="nl-NL" dirty="0"/>
              <a:t>spreker</a:t>
            </a:r>
          </a:p>
        </p:txBody>
      </p:sp>
      <p:sp>
        <p:nvSpPr>
          <p:cNvPr id="9" name="Tijdelijke aanduiding voor tekst 12">
            <a:extLst>
              <a:ext uri="{FF2B5EF4-FFF2-40B4-BE49-F238E27FC236}">
                <a16:creationId xmlns:a16="http://schemas.microsoft.com/office/drawing/2014/main" id="{B99289E8-1A4B-6B41-A573-3E04E2187BB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4996" y="2667197"/>
            <a:ext cx="7330828" cy="6154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cap="none" baseline="0">
                <a:solidFill>
                  <a:srgbClr val="A1DBA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3" name="Afbeelding 2" descr="Afbeelding met tekst&#10;&#10;Automatisch gegenereerde beschrijving">
            <a:extLst>
              <a:ext uri="{FF2B5EF4-FFF2-40B4-BE49-F238E27FC236}">
                <a16:creationId xmlns:a16="http://schemas.microsoft.com/office/drawing/2014/main" id="{C9CC4C0B-9653-CF4E-A57B-0E75136392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04248" y="-466164"/>
            <a:ext cx="801357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1420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" userDrawn="1">
          <p15:clr>
            <a:srgbClr val="FBAE40"/>
          </p15:clr>
        </p15:guide>
        <p15:guide id="2" pos="5284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0854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BF822EC3-ECCE-5849-99E9-3A7E205021E3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37210" y="494030"/>
            <a:ext cx="2019300" cy="2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299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71" r:id="rId2"/>
    <p:sldLayoutId id="2147483669" r:id="rId3"/>
    <p:sldLayoutId id="2147483668" r:id="rId4"/>
    <p:sldLayoutId id="2147483663" r:id="rId5"/>
    <p:sldLayoutId id="2147483667" r:id="rId6"/>
    <p:sldLayoutId id="2147483664" r:id="rId7"/>
    <p:sldLayoutId id="2147483665" r:id="rId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fomil.nl/onderwerpen/landbouw/luchtwassers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854B2087-3C7D-B641-995F-D5409BD228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8383" y="3749061"/>
            <a:ext cx="6042588" cy="1243148"/>
          </a:xfrm>
        </p:spPr>
        <p:txBody>
          <a:bodyPr/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Pilot 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Goed benutten biologische combi-luchtwassers varkenshouderij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36128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3BC1D381-B38D-2E41-9B92-F9E3E991A6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3569" y="1465729"/>
            <a:ext cx="1936049" cy="571500"/>
          </a:xfrm>
        </p:spPr>
        <p:txBody>
          <a:bodyPr>
            <a:noAutofit/>
          </a:bodyPr>
          <a:lstStyle/>
          <a:p>
            <a:endParaRPr lang="nl-NL" dirty="0"/>
          </a:p>
          <a:p>
            <a:endParaRPr lang="nl-NL" dirty="0"/>
          </a:p>
          <a:p>
            <a:br>
              <a:rPr lang="nl-NL" sz="2000" dirty="0"/>
            </a:br>
            <a:r>
              <a:rPr lang="nl-NL" sz="2000" dirty="0">
                <a:solidFill>
                  <a:schemeClr val="tx2"/>
                </a:solidFill>
              </a:rPr>
              <a:t>Vragen:</a:t>
            </a:r>
          </a:p>
          <a:p>
            <a:endParaRPr lang="nl-NL" sz="2000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2481E791-3257-48CF-B5A8-3A1C68BD2CFC}"/>
              </a:ext>
            </a:extLst>
          </p:cNvPr>
          <p:cNvSpPr txBox="1"/>
          <p:nvPr/>
        </p:nvSpPr>
        <p:spPr>
          <a:xfrm>
            <a:off x="383570" y="1616249"/>
            <a:ext cx="379846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2000" cap="all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nl-NL" sz="2000" cap="all" dirty="0">
                <a:solidFill>
                  <a:schemeClr val="tx2"/>
                </a:solidFill>
                <a:latin typeface="Arial" panose="020B0604020202020204" pitchFamily="34" charset="0"/>
              </a:rPr>
              <a:t>Ervaringen met werking biologische LW?</a:t>
            </a:r>
          </a:p>
          <a:p>
            <a:endParaRPr lang="nl-NL" sz="2000" cap="all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r>
              <a:rPr lang="nl-NL" sz="2000" cap="all" dirty="0">
                <a:solidFill>
                  <a:schemeClr val="tx2"/>
                </a:solidFill>
                <a:latin typeface="Arial" panose="020B0604020202020204" pitchFamily="34" charset="0"/>
              </a:rPr>
              <a:t>Wat is een typisch signaal dat de LW niet werkt?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7231BE3-127B-87E9-E6DB-5C320835D199}"/>
              </a:ext>
            </a:extLst>
          </p:cNvPr>
          <p:cNvSpPr txBox="1"/>
          <p:nvPr/>
        </p:nvSpPr>
        <p:spPr>
          <a:xfrm>
            <a:off x="501889" y="4303868"/>
            <a:ext cx="7762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hlinkClick r:id="rId3"/>
              </a:rPr>
              <a:t>Luchtwassers - Kenniscentrum </a:t>
            </a:r>
            <a:r>
              <a:rPr lang="nl-NL" dirty="0" err="1">
                <a:hlinkClick r:id="rId3"/>
              </a:rPr>
              <a:t>InfoMil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5120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CB34D40-8FF6-43D9-BD3B-78A498FEDA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4996" y="976633"/>
            <a:ext cx="4751951" cy="615499"/>
          </a:xfrm>
        </p:spPr>
        <p:txBody>
          <a:bodyPr/>
          <a:lstStyle/>
          <a:p>
            <a:r>
              <a:rPr lang="nl-NL" sz="2000" dirty="0">
                <a:solidFill>
                  <a:schemeClr val="tx2"/>
                </a:solidFill>
              </a:rPr>
              <a:t>Beleidskader L&amp;V Provincie Noord-Brabant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B1C3858B-DEC0-4F6A-92AC-8A0ACC815B00}"/>
              </a:ext>
            </a:extLst>
          </p:cNvPr>
          <p:cNvSpPr txBox="1"/>
          <p:nvPr/>
        </p:nvSpPr>
        <p:spPr>
          <a:xfrm>
            <a:off x="404996" y="1887967"/>
            <a:ext cx="5162086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400" cap="all" dirty="0">
                <a:solidFill>
                  <a:schemeClr val="tx2"/>
                </a:solidFill>
                <a:latin typeface="Arial" panose="020B0604020202020204" pitchFamily="34" charset="0"/>
              </a:rPr>
              <a:t>Doelstelling: </a:t>
            </a:r>
            <a:br>
              <a:rPr lang="nl-NL" sz="1400" cap="all" dirty="0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nl-NL" sz="1400" cap="all" dirty="0">
                <a:solidFill>
                  <a:schemeClr val="tx2"/>
                </a:solidFill>
                <a:latin typeface="Arial" panose="020B0604020202020204" pitchFamily="34" charset="0"/>
              </a:rPr>
              <a:t>Op weg naar emissie loze landbouw en gezonde leefomgeving </a:t>
            </a:r>
          </a:p>
          <a:p>
            <a:endParaRPr lang="nl-NL" sz="1400" cap="all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r>
              <a:rPr lang="nl-NL" sz="1400" cap="all" dirty="0">
                <a:solidFill>
                  <a:schemeClr val="tx2"/>
                </a:solidFill>
                <a:latin typeface="Arial" panose="020B0604020202020204" pitchFamily="34" charset="0"/>
              </a:rPr>
              <a:t>Indicator: </a:t>
            </a:r>
          </a:p>
          <a:p>
            <a:r>
              <a:rPr lang="nl-NL" sz="1400" cap="all" dirty="0">
                <a:solidFill>
                  <a:schemeClr val="tx2"/>
                </a:solidFill>
                <a:latin typeface="Arial" panose="020B0604020202020204" pitchFamily="34" charset="0"/>
              </a:rPr>
              <a:t>stikstof – en fijnstof emissie veehouderij (ton per jaar)</a:t>
            </a:r>
          </a:p>
          <a:p>
            <a:br>
              <a:rPr lang="nl-NL" sz="1400" cap="all" dirty="0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nl-NL" sz="1400" cap="all" dirty="0">
                <a:solidFill>
                  <a:schemeClr val="tx2"/>
                </a:solidFill>
                <a:latin typeface="Arial" panose="020B0604020202020204" pitchFamily="34" charset="0"/>
              </a:rPr>
              <a:t>Streefwaarde: </a:t>
            </a:r>
          </a:p>
          <a:p>
            <a:r>
              <a:rPr lang="nl-NL" sz="1400" cap="all" dirty="0">
                <a:solidFill>
                  <a:schemeClr val="tx2"/>
                </a:solidFill>
                <a:latin typeface="Arial" panose="020B0604020202020204" pitchFamily="34" charset="0"/>
              </a:rPr>
              <a:t>dalende trend </a:t>
            </a:r>
          </a:p>
          <a:p>
            <a:endParaRPr lang="nl-NL" sz="1400" cap="all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r>
              <a:rPr lang="nl-NL" sz="1400" cap="all" dirty="0">
                <a:solidFill>
                  <a:schemeClr val="tx2"/>
                </a:solidFill>
                <a:latin typeface="Arial" panose="020B0604020202020204" pitchFamily="34" charset="0"/>
              </a:rPr>
              <a:t>Nulmeting: circa 17 </a:t>
            </a:r>
            <a:r>
              <a:rPr lang="nl-NL" sz="1400" cap="all" dirty="0" err="1">
                <a:solidFill>
                  <a:schemeClr val="tx2"/>
                </a:solidFill>
                <a:latin typeface="Arial" panose="020B0604020202020204" pitchFamily="34" charset="0"/>
              </a:rPr>
              <a:t>kton</a:t>
            </a:r>
            <a:r>
              <a:rPr lang="nl-NL" sz="1400" cap="all" dirty="0">
                <a:solidFill>
                  <a:schemeClr val="tx2"/>
                </a:solidFill>
                <a:latin typeface="Arial" panose="020B0604020202020204" pitchFamily="34" charset="0"/>
              </a:rPr>
              <a:t> stikstof per jaar (2019) en circa 1,7 </a:t>
            </a:r>
            <a:r>
              <a:rPr lang="nl-NL" sz="1400" cap="all" dirty="0" err="1">
                <a:solidFill>
                  <a:schemeClr val="tx2"/>
                </a:solidFill>
                <a:latin typeface="Arial" panose="020B0604020202020204" pitchFamily="34" charset="0"/>
              </a:rPr>
              <a:t>kton</a:t>
            </a:r>
            <a:r>
              <a:rPr lang="nl-NL" sz="1400" cap="all" dirty="0">
                <a:solidFill>
                  <a:schemeClr val="tx2"/>
                </a:solidFill>
                <a:latin typeface="Arial" panose="020B0604020202020204" pitchFamily="34" charset="0"/>
              </a:rPr>
              <a:t> fijnstof (2021)</a:t>
            </a:r>
          </a:p>
        </p:txBody>
      </p:sp>
    </p:spTree>
    <p:extLst>
      <p:ext uri="{BB962C8B-B14F-4D97-AF65-F5344CB8AC3E}">
        <p14:creationId xmlns:p14="http://schemas.microsoft.com/office/powerpoint/2010/main" val="3409229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CB34D40-8FF6-43D9-BD3B-78A498FEDA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4996" y="976633"/>
            <a:ext cx="4751951" cy="615499"/>
          </a:xfrm>
        </p:spPr>
        <p:txBody>
          <a:bodyPr/>
          <a:lstStyle/>
          <a:p>
            <a:r>
              <a:rPr lang="nl-NL" sz="2000" dirty="0">
                <a:solidFill>
                  <a:schemeClr val="tx2"/>
                </a:solidFill>
              </a:rPr>
              <a:t>Relatie met project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B1C3858B-DEC0-4F6A-92AC-8A0ACC815B00}"/>
              </a:ext>
            </a:extLst>
          </p:cNvPr>
          <p:cNvSpPr txBox="1"/>
          <p:nvPr/>
        </p:nvSpPr>
        <p:spPr>
          <a:xfrm>
            <a:off x="404996" y="1887967"/>
            <a:ext cx="5162086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400" cap="all" dirty="0">
                <a:solidFill>
                  <a:schemeClr val="tx2"/>
                </a:solidFill>
                <a:latin typeface="Arial" panose="020B0604020202020204" pitchFamily="34" charset="0"/>
              </a:rPr>
              <a:t>Doelstelling: </a:t>
            </a:r>
            <a:br>
              <a:rPr lang="nl-NL" sz="1400" cap="all" dirty="0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nl-NL" sz="18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Maiandra GD" panose="020E0502030308020204" pitchFamily="34" charset="0"/>
              </a:rPr>
              <a:t>De ammoniak emissie van alle biologische combi luchtwassers in Noord-Brabant daalt in de ideale situatie van 1,3 </a:t>
            </a:r>
            <a:r>
              <a:rPr lang="nl-NL" sz="180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Maiandra GD" panose="020E0502030308020204" pitchFamily="34" charset="0"/>
              </a:rPr>
              <a:t>kton</a:t>
            </a:r>
            <a:r>
              <a:rPr lang="nl-NL" sz="18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Maiandra GD" panose="020E0502030308020204" pitchFamily="34" charset="0"/>
              </a:rPr>
              <a:t>/jaar naar 0,47 </a:t>
            </a:r>
            <a:r>
              <a:rPr lang="nl-NL" sz="180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Maiandra GD" panose="020E0502030308020204" pitchFamily="34" charset="0"/>
              </a:rPr>
              <a:t>kton</a:t>
            </a:r>
            <a:r>
              <a:rPr lang="nl-NL" sz="18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Maiandra GD" panose="020E0502030308020204" pitchFamily="34" charset="0"/>
              </a:rPr>
              <a:t>/jaar, de fijnstof emissie daalt van 0,8 </a:t>
            </a:r>
            <a:r>
              <a:rPr lang="nl-NL" sz="180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Maiandra GD" panose="020E0502030308020204" pitchFamily="34" charset="0"/>
              </a:rPr>
              <a:t>kton</a:t>
            </a:r>
            <a:r>
              <a:rPr lang="nl-NL" sz="18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Maiandra GD" panose="020E0502030308020204" pitchFamily="34" charset="0"/>
              </a:rPr>
              <a:t>/jaar tot 0,5 </a:t>
            </a:r>
            <a:r>
              <a:rPr lang="nl-NL" sz="180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Maiandra GD" panose="020E0502030308020204" pitchFamily="34" charset="0"/>
              </a:rPr>
              <a:t>kton</a:t>
            </a:r>
            <a:r>
              <a:rPr lang="nl-NL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Maiandra GD" panose="020E0502030308020204" pitchFamily="34" charset="0"/>
              </a:rPr>
              <a:t>/jaar</a:t>
            </a:r>
            <a:r>
              <a:rPr lang="nl-NL" sz="18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Maiandra GD" panose="020E0502030308020204" pitchFamily="34" charset="0"/>
              </a:rPr>
              <a:t> en de geur emissie daalt van 19.000.000 </a:t>
            </a:r>
            <a:r>
              <a:rPr lang="nl-NL" dirty="0" err="1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Maiandra GD" panose="020E0502030308020204" pitchFamily="34" charset="0"/>
              </a:rPr>
              <a:t>O</a:t>
            </a:r>
            <a:r>
              <a:rPr lang="nl-NL" sz="180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Maiandra GD" panose="020E0502030308020204" pitchFamily="34" charset="0"/>
              </a:rPr>
              <a:t>uE</a:t>
            </a:r>
            <a:r>
              <a:rPr lang="nl-NL" sz="18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Maiandra GD" panose="020E0502030308020204" pitchFamily="34" charset="0"/>
              </a:rPr>
              <a:t>/s/jaar tot 5.200.000 </a:t>
            </a:r>
            <a:r>
              <a:rPr lang="nl-NL" dirty="0" err="1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Maiandra GD" panose="020E0502030308020204" pitchFamily="34" charset="0"/>
              </a:rPr>
              <a:t>O</a:t>
            </a:r>
            <a:r>
              <a:rPr lang="nl-NL" sz="180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Maiandra GD" panose="020E0502030308020204" pitchFamily="34" charset="0"/>
              </a:rPr>
              <a:t>uE</a:t>
            </a:r>
            <a:r>
              <a:rPr lang="nl-NL" sz="18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Maiandra GD" panose="020E0502030308020204" pitchFamily="34" charset="0"/>
              </a:rPr>
              <a:t>/s/jaar als alle biologische combi-luchtwassers worden verbeterd naar de ideale situatie.</a:t>
            </a:r>
            <a:endParaRPr lang="nl-NL" sz="1400" cap="all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463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4A18EAD-4A6D-4196-81B2-55BEDD8566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6240" y="3056544"/>
            <a:ext cx="5720857" cy="1408689"/>
          </a:xfrm>
        </p:spPr>
        <p:txBody>
          <a:bodyPr/>
          <a:lstStyle/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sz="1400" cap="none" dirty="0">
                <a:solidFill>
                  <a:schemeClr val="tx2"/>
                </a:solidFill>
              </a:rPr>
              <a:t>Het vertalen van de resultaten van de pilot naar een advies dat het effect op de luchtkwaliteit inzichtelijk maakt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nl-NL" sz="1400" cap="none" dirty="0">
              <a:solidFill>
                <a:schemeClr val="tx2"/>
              </a:solidFill>
            </a:endParaRP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sz="1400" cap="none" dirty="0">
                <a:solidFill>
                  <a:schemeClr val="tx2"/>
                </a:solidFill>
              </a:rPr>
              <a:t>Het in beeld brengen van de relatie tussen het goed benutten van biologische combi-luchtwassers en de beleving van positieve gezondheid van omwonenden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nl-NL" sz="1400" cap="none" dirty="0">
              <a:solidFill>
                <a:schemeClr val="tx2"/>
              </a:solidFill>
            </a:endParaRP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sz="1400" cap="none" dirty="0">
                <a:solidFill>
                  <a:schemeClr val="tx2"/>
                </a:solidFill>
              </a:rPr>
              <a:t>Het vertalen van de resultaten van de pilot naar een advies voor opschaling naar een provinciale en landelijke aanpak voor het goed benutten van biologische combi-luchtwassers</a:t>
            </a:r>
          </a:p>
        </p:txBody>
      </p:sp>
      <p:sp>
        <p:nvSpPr>
          <p:cNvPr id="6" name="Tijdelijke aanduiding voor tekst 3">
            <a:extLst>
              <a:ext uri="{FF2B5EF4-FFF2-40B4-BE49-F238E27FC236}">
                <a16:creationId xmlns:a16="http://schemas.microsoft.com/office/drawing/2014/main" id="{57A327CB-4281-47E5-B067-9FCA9DFF8F13}"/>
              </a:ext>
            </a:extLst>
          </p:cNvPr>
          <p:cNvSpPr txBox="1">
            <a:spLocks/>
          </p:cNvSpPr>
          <p:nvPr/>
        </p:nvSpPr>
        <p:spPr>
          <a:xfrm>
            <a:off x="404996" y="1112635"/>
            <a:ext cx="2484507" cy="615499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4000" kern="1200" cap="none" baseline="0">
                <a:solidFill>
                  <a:srgbClr val="A1DBAF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000" dirty="0">
                <a:solidFill>
                  <a:schemeClr val="tx2"/>
                </a:solidFill>
              </a:rPr>
              <a:t>Resultaat</a:t>
            </a:r>
          </a:p>
        </p:txBody>
      </p:sp>
    </p:spTree>
    <p:extLst>
      <p:ext uri="{BB962C8B-B14F-4D97-AF65-F5344CB8AC3E}">
        <p14:creationId xmlns:p14="http://schemas.microsoft.com/office/powerpoint/2010/main" val="379909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4C3A3BFB-2790-284B-8552-DD437659BF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9991" y="1035232"/>
            <a:ext cx="5071222" cy="615499"/>
          </a:xfrm>
        </p:spPr>
        <p:txBody>
          <a:bodyPr/>
          <a:lstStyle/>
          <a:p>
            <a:r>
              <a:rPr lang="nl-NL" sz="3600" dirty="0">
                <a:solidFill>
                  <a:schemeClr val="tx2">
                    <a:alpha val="69804"/>
                  </a:schemeClr>
                </a:solidFill>
              </a:rPr>
              <a:t>Praktijk onderzoek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3B026D9-6454-4BA6-AA8D-A4F543E3204F}"/>
              </a:ext>
            </a:extLst>
          </p:cNvPr>
          <p:cNvSpPr txBox="1"/>
          <p:nvPr/>
        </p:nvSpPr>
        <p:spPr>
          <a:xfrm>
            <a:off x="589991" y="1576773"/>
            <a:ext cx="5387228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nl-NL" sz="1400" cap="all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nl-NL" sz="1400" cap="all" dirty="0">
                <a:solidFill>
                  <a:schemeClr val="tx2"/>
                </a:solidFill>
                <a:latin typeface="Arial" panose="020B0604020202020204" pitchFamily="34" charset="0"/>
              </a:rPr>
              <a:t>Looptijd 2,5 jaar van 1 januari 2022 t/m 1 juli 2024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cap="all" dirty="0">
                <a:solidFill>
                  <a:schemeClr val="tx2"/>
                </a:solidFill>
                <a:latin typeface="Arial" panose="020B0604020202020204" pitchFamily="34" charset="0"/>
              </a:rPr>
              <a:t>Intensief meetproject door WUR, jaarrond real-time metingen met validatie metingen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cap="all" dirty="0">
                <a:solidFill>
                  <a:schemeClr val="tx2"/>
                </a:solidFill>
                <a:latin typeface="Arial" panose="020B0604020202020204" pitchFamily="34" charset="0"/>
              </a:rPr>
              <a:t>4 varkenshouderijen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cap="all" dirty="0">
                <a:solidFill>
                  <a:schemeClr val="tx2"/>
                </a:solidFill>
                <a:latin typeface="Arial" panose="020B0604020202020204" pitchFamily="34" charset="0"/>
              </a:rPr>
              <a:t>1 projectgroep per bedrijf (16 bedrijfsbezoeken)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cap="all" dirty="0">
                <a:solidFill>
                  <a:schemeClr val="tx2"/>
                </a:solidFill>
                <a:latin typeface="Arial" panose="020B0604020202020204" pitchFamily="34" charset="0"/>
              </a:rPr>
              <a:t>1 expertgroep om de resultaten uit de projectgroepen per locatie te analyseren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cap="all" dirty="0">
                <a:solidFill>
                  <a:schemeClr val="tx2"/>
                </a:solidFill>
                <a:latin typeface="Arial" panose="020B0604020202020204" pitchFamily="34" charset="0"/>
              </a:rPr>
              <a:t>Onderzoek in 4 fasen: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1400" cap="all" dirty="0">
                <a:solidFill>
                  <a:schemeClr val="tx2"/>
                </a:solidFill>
                <a:latin typeface="Arial" panose="020B0604020202020204" pitchFamily="34" charset="0"/>
              </a:rPr>
              <a:t>0 meting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1400" cap="all" dirty="0">
                <a:solidFill>
                  <a:schemeClr val="tx2"/>
                </a:solidFill>
                <a:latin typeface="Arial" panose="020B0604020202020204" pitchFamily="34" charset="0"/>
              </a:rPr>
              <a:t>Stabiele werking luchtwasser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1400" cap="all" dirty="0">
                <a:solidFill>
                  <a:schemeClr val="tx2"/>
                </a:solidFill>
                <a:latin typeface="Arial" panose="020B0604020202020204" pitchFamily="34" charset="0"/>
              </a:rPr>
              <a:t>Maatwerk met technische aanpassingen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1400" cap="all" dirty="0">
                <a:solidFill>
                  <a:schemeClr val="tx2"/>
                </a:solidFill>
                <a:latin typeface="Arial" panose="020B0604020202020204" pitchFamily="34" charset="0"/>
              </a:rPr>
              <a:t>Resultaten beschrijven in rapport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l-NL" sz="1400" cap="all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5845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4C3A3BFB-2790-284B-8552-DD437659BF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9991" y="1035232"/>
            <a:ext cx="5071222" cy="615499"/>
          </a:xfrm>
        </p:spPr>
        <p:txBody>
          <a:bodyPr/>
          <a:lstStyle/>
          <a:p>
            <a:r>
              <a:rPr lang="nl-NL" sz="3200" dirty="0">
                <a:solidFill>
                  <a:schemeClr val="tx2">
                    <a:alpha val="69804"/>
                  </a:schemeClr>
                </a:solidFill>
              </a:rPr>
              <a:t>Uitgangsituatie (0 meting</a:t>
            </a:r>
            <a:r>
              <a:rPr lang="nl-NL" sz="3600" dirty="0">
                <a:solidFill>
                  <a:schemeClr val="tx2">
                    <a:alpha val="69804"/>
                  </a:schemeClr>
                </a:solidFill>
              </a:rPr>
              <a:t>)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3B026D9-6454-4BA6-AA8D-A4F543E3204F}"/>
              </a:ext>
            </a:extLst>
          </p:cNvPr>
          <p:cNvSpPr txBox="1"/>
          <p:nvPr/>
        </p:nvSpPr>
        <p:spPr>
          <a:xfrm>
            <a:off x="589991" y="1576773"/>
            <a:ext cx="538722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4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all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zomer 2023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4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400" b="0" i="0" u="none" strike="noStrike" kern="1200" cap="all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Aanbrengen meetinstallatie (NH3 en Geur)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14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400" b="0" i="0" u="none" strike="noStrike" kern="1200" cap="all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real-time metingen NH3 met sensoren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14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400" b="0" i="0" u="none" strike="noStrike" kern="1200" cap="all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validatie sensoren met referentiemethodes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14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400" b="0" i="0" u="none" strike="noStrike" kern="1200" cap="all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Geurmetingen (bestaande en nieuwe methode)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14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400" b="0" i="0" u="none" strike="noStrike" kern="1200" cap="all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Vaststellen ammoniak- en geur-verwijderingsrendementen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14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4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14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20082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92CF6E76-3A0B-9C91-0C9D-C04A207D07B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7507" y="984930"/>
            <a:ext cx="2959995" cy="61549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tx2">
                    <a:alpha val="69804"/>
                  </a:schemeClr>
                </a:solidFill>
              </a:rPr>
              <a:t>Collegiale ondersteuning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tx2">
                    <a:alpha val="69804"/>
                  </a:schemeClr>
                </a:solidFill>
              </a:rPr>
              <a:t>Samen nieuwe inzichten en/of afwegingen kunnen maken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tx2">
                    <a:alpha val="69804"/>
                  </a:schemeClr>
                </a:solidFill>
              </a:rPr>
              <a:t>Inzichten en veranderpunten naar de eigen organisatie communiceren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tx2">
                    <a:alpha val="69804"/>
                  </a:schemeClr>
                </a:solidFill>
              </a:rPr>
              <a:t>Vertalen naar handboek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600" dirty="0">
              <a:solidFill>
                <a:schemeClr val="tx2">
                  <a:alpha val="69804"/>
                </a:schemeClr>
              </a:solidFill>
            </a:endParaRPr>
          </a:p>
        </p:txBody>
      </p:sp>
      <p:graphicFrame>
        <p:nvGraphicFramePr>
          <p:cNvPr id="6" name="Tabel 6">
            <a:extLst>
              <a:ext uri="{FF2B5EF4-FFF2-40B4-BE49-F238E27FC236}">
                <a16:creationId xmlns:a16="http://schemas.microsoft.com/office/drawing/2014/main" id="{D1ED311F-352A-869A-F8F8-DC4A6773E3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5308845"/>
              </p:ext>
            </p:extLst>
          </p:nvPr>
        </p:nvGraphicFramePr>
        <p:xfrm>
          <a:off x="3048000" y="247506"/>
          <a:ext cx="6096000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23687444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91634194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601825008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5750791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Pilot locatie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Pilot locatie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Pilot locatie 3</a:t>
                      </a:r>
                    </a:p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Pilot locatie 4</a:t>
                      </a:r>
                    </a:p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38124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Varkenshouder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Varkenshouder</a:t>
                      </a:r>
                    </a:p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Varkenshouder</a:t>
                      </a:r>
                    </a:p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Varkenshouder</a:t>
                      </a:r>
                    </a:p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801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Leverancier LW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Leverancier LW</a:t>
                      </a:r>
                    </a:p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Leverancier LW</a:t>
                      </a:r>
                    </a:p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Leverancier LW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71044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WUR onderzoeker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WUR onderzoeker</a:t>
                      </a:r>
                    </a:p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WUR onderzoeker</a:t>
                      </a:r>
                    </a:p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WUR onderzoeker</a:t>
                      </a:r>
                    </a:p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5161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Toezichthouder 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Toezichthouder 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Toezichthouder 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Toezichthouder 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0898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Coördinator 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Coördinator 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Coördinator 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Coördinator 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1944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Adviseur project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Adviseur project</a:t>
                      </a:r>
                    </a:p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Adviseur project</a:t>
                      </a:r>
                    </a:p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Adviseur project</a:t>
                      </a:r>
                    </a:p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4364620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nl-NL" dirty="0"/>
                        <a:t>Beoordeling door expertteam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0480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42704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4C3A3BFB-2790-284B-8552-DD437659BF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9991" y="1035232"/>
            <a:ext cx="5071222" cy="615499"/>
          </a:xfrm>
        </p:spPr>
        <p:txBody>
          <a:bodyPr/>
          <a:lstStyle/>
          <a:p>
            <a:r>
              <a:rPr lang="nl-NL" sz="3200" dirty="0">
                <a:solidFill>
                  <a:schemeClr val="tx2">
                    <a:alpha val="69804"/>
                  </a:schemeClr>
                </a:solidFill>
              </a:rPr>
              <a:t>Uitvoering verbeterpunten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3B026D9-6454-4BA6-AA8D-A4F543E3204F}"/>
              </a:ext>
            </a:extLst>
          </p:cNvPr>
          <p:cNvSpPr txBox="1"/>
          <p:nvPr/>
        </p:nvSpPr>
        <p:spPr>
          <a:xfrm>
            <a:off x="589991" y="1576773"/>
            <a:ext cx="5387228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4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all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Eerste deel 2023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4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400" b="0" i="0" u="none" strike="noStrike" kern="1200" cap="all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Analyse 0-meting met projectgroep per locatie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14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400" b="0" i="0" u="none" strike="noStrike" kern="1200" cap="all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Vaststellen verbeterpunten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14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400" b="0" i="0" u="none" strike="noStrike" kern="1200" cap="all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PH-stabilisatie waswater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14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400" b="0" i="0" u="none" strike="noStrike" kern="1200" cap="all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Technische verbetering in overleg met leverancier en gebruiker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14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400" b="0" i="0" u="none" strike="noStrike" kern="1200" cap="all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Management maatregelen uitvoeren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14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14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93302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4C3A3BFB-2790-284B-8552-DD437659BF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9991" y="1035232"/>
            <a:ext cx="5071222" cy="894421"/>
          </a:xfrm>
        </p:spPr>
        <p:txBody>
          <a:bodyPr/>
          <a:lstStyle/>
          <a:p>
            <a:r>
              <a:rPr lang="nl-NL" sz="3200" dirty="0">
                <a:solidFill>
                  <a:schemeClr val="tx2">
                    <a:alpha val="69804"/>
                  </a:schemeClr>
                </a:solidFill>
              </a:rPr>
              <a:t>Monitoring verbeterde wasser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3B026D9-6454-4BA6-AA8D-A4F543E3204F}"/>
              </a:ext>
            </a:extLst>
          </p:cNvPr>
          <p:cNvSpPr txBox="1"/>
          <p:nvPr/>
        </p:nvSpPr>
        <p:spPr>
          <a:xfrm>
            <a:off x="589991" y="1933120"/>
            <a:ext cx="5387228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4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all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 de zomer 2023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4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400" b="0" i="0" u="none" strike="noStrike" kern="1200" cap="all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Real time NH3-concentratie sensoren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14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400" b="0" i="0" u="none" strike="noStrike" kern="1200" cap="all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NH3- referentiemetingen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14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400" b="0" i="0" u="none" strike="noStrike" kern="1200" cap="all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Geurmetingen (2 methodes)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14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400" b="0" i="0" u="none" strike="noStrike" kern="1200" cap="all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monitoring proces-parameters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14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65917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4C3A3BFB-2790-284B-8552-DD437659BF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9991" y="1035232"/>
            <a:ext cx="5071222" cy="615499"/>
          </a:xfrm>
        </p:spPr>
        <p:txBody>
          <a:bodyPr/>
          <a:lstStyle/>
          <a:p>
            <a:r>
              <a:rPr lang="nl-NL" sz="3200" dirty="0">
                <a:solidFill>
                  <a:schemeClr val="tx2">
                    <a:alpha val="69804"/>
                  </a:schemeClr>
                </a:solidFill>
              </a:rPr>
              <a:t>Rapportage resultaten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3B026D9-6454-4BA6-AA8D-A4F543E3204F}"/>
              </a:ext>
            </a:extLst>
          </p:cNvPr>
          <p:cNvSpPr txBox="1"/>
          <p:nvPr/>
        </p:nvSpPr>
        <p:spPr>
          <a:xfrm>
            <a:off x="589991" y="1576773"/>
            <a:ext cx="538722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4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all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begin 2024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4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400" b="0" i="0" u="none" strike="noStrike" kern="1200" cap="all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Vastleggen meetresultaten pilot-bedrijven en bespreken in expertgroep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14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400" b="0" i="0" u="none" strike="noStrike" kern="1200" cap="all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Analyse resultaten, knelpunten, verbetermogelijkheden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14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400" b="0" i="0" u="none" strike="noStrike" kern="1200" cap="all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Input voor handboek gebruikers luchtwassers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14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14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905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3B216B5-5969-DF49-876A-7AF7220595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9232" y="2817763"/>
            <a:ext cx="8436639" cy="163429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2"/>
                </a:solidFill>
              </a:rPr>
              <a:t>Rapporten</a:t>
            </a:r>
            <a:r>
              <a:rPr lang="en-US" sz="1200" dirty="0">
                <a:solidFill>
                  <a:schemeClr val="tx2"/>
                </a:solidFill>
              </a:rPr>
              <a:t> WUR 2018-2021; </a:t>
            </a:r>
            <a:r>
              <a:rPr lang="en-US" sz="1200" dirty="0" err="1">
                <a:solidFill>
                  <a:schemeClr val="tx2"/>
                </a:solidFill>
              </a:rPr>
              <a:t>werking</a:t>
            </a:r>
            <a:r>
              <a:rPr lang="en-US" sz="1200" dirty="0">
                <a:solidFill>
                  <a:schemeClr val="tx2"/>
                </a:solidFill>
              </a:rPr>
              <a:t> van </a:t>
            </a:r>
            <a:r>
              <a:rPr lang="en-US" sz="1200" dirty="0" err="1">
                <a:solidFill>
                  <a:schemeClr val="tx2"/>
                </a:solidFill>
              </a:rPr>
              <a:t>luchtwassers</a:t>
            </a:r>
            <a:r>
              <a:rPr lang="en-US" sz="1200" dirty="0">
                <a:solidFill>
                  <a:schemeClr val="tx2"/>
                </a:solidFill>
              </a:rPr>
              <a:t> in de </a:t>
            </a:r>
            <a:r>
              <a:rPr lang="en-US" sz="1200" dirty="0" err="1">
                <a:solidFill>
                  <a:schemeClr val="tx2"/>
                </a:solidFill>
              </a:rPr>
              <a:t>praktijk</a:t>
            </a:r>
            <a:endParaRPr lang="en-US" sz="1200" dirty="0">
              <a:solidFill>
                <a:schemeClr val="tx2"/>
              </a:solidFill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2"/>
                </a:solidFill>
              </a:rPr>
              <a:t>RAV: 85% </a:t>
            </a:r>
            <a:r>
              <a:rPr lang="en-US" sz="1000" dirty="0" err="1">
                <a:solidFill>
                  <a:schemeClr val="tx2"/>
                </a:solidFill>
              </a:rPr>
              <a:t>ammoniak</a:t>
            </a:r>
            <a:r>
              <a:rPr lang="en-US" sz="1000" dirty="0">
                <a:solidFill>
                  <a:schemeClr val="tx2"/>
                </a:solidFill>
              </a:rPr>
              <a:t> </a:t>
            </a:r>
            <a:r>
              <a:rPr lang="en-US" sz="1000" dirty="0" err="1">
                <a:solidFill>
                  <a:schemeClr val="tx2"/>
                </a:solidFill>
              </a:rPr>
              <a:t>verwijdering</a:t>
            </a:r>
            <a:r>
              <a:rPr lang="en-US" sz="1000" dirty="0">
                <a:solidFill>
                  <a:schemeClr val="tx2"/>
                </a:solidFill>
              </a:rPr>
              <a:t>, 80% PM10 </a:t>
            </a:r>
            <a:r>
              <a:rPr lang="en-US" sz="1000" dirty="0" err="1">
                <a:solidFill>
                  <a:schemeClr val="tx2"/>
                </a:solidFill>
              </a:rPr>
              <a:t>en</a:t>
            </a:r>
            <a:r>
              <a:rPr lang="en-US" sz="1000" dirty="0">
                <a:solidFill>
                  <a:schemeClr val="tx2"/>
                </a:solidFill>
              </a:rPr>
              <a:t> 45% </a:t>
            </a:r>
            <a:r>
              <a:rPr lang="en-US" sz="1000" dirty="0" err="1">
                <a:solidFill>
                  <a:schemeClr val="tx2"/>
                </a:solidFill>
              </a:rPr>
              <a:t>geurverwijdering</a:t>
            </a:r>
            <a:r>
              <a:rPr lang="en-US" sz="1000" dirty="0">
                <a:solidFill>
                  <a:schemeClr val="tx2"/>
                </a:solidFill>
              </a:rPr>
              <a:t> in de RGV</a:t>
            </a:r>
          </a:p>
          <a:p>
            <a:pPr marL="685800" lvl="1">
              <a:lnSpc>
                <a:spcPct val="150000"/>
              </a:lnSpc>
            </a:pPr>
            <a:endParaRPr lang="en-US" sz="100" dirty="0">
              <a:solidFill>
                <a:schemeClr val="tx2"/>
              </a:solidFill>
            </a:endParaRPr>
          </a:p>
          <a:p>
            <a:pPr marL="685800" lvl="1">
              <a:lnSpc>
                <a:spcPct val="150000"/>
              </a:lnSpc>
            </a:pPr>
            <a:endParaRPr lang="en-US" sz="100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2"/>
                </a:solidFill>
              </a:rPr>
              <a:t>Regeling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geurhinder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en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veehoudrij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aangepast</a:t>
            </a:r>
            <a:endParaRPr lang="en-US" sz="1200" dirty="0">
              <a:solidFill>
                <a:schemeClr val="tx2"/>
              </a:solidFill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2"/>
                </a:solidFill>
              </a:rPr>
              <a:t>Rapport </a:t>
            </a:r>
            <a:r>
              <a:rPr lang="en-US" sz="1000" dirty="0" err="1">
                <a:solidFill>
                  <a:schemeClr val="tx2"/>
                </a:solidFill>
              </a:rPr>
              <a:t>geeft</a:t>
            </a:r>
            <a:r>
              <a:rPr lang="en-US" sz="1000" dirty="0">
                <a:solidFill>
                  <a:schemeClr val="tx2"/>
                </a:solidFill>
              </a:rPr>
              <a:t> </a:t>
            </a:r>
            <a:r>
              <a:rPr lang="en-US" sz="1000" dirty="0" err="1">
                <a:solidFill>
                  <a:schemeClr val="tx2"/>
                </a:solidFill>
              </a:rPr>
              <a:t>een</a:t>
            </a:r>
            <a:r>
              <a:rPr lang="en-US" sz="1000" dirty="0">
                <a:solidFill>
                  <a:schemeClr val="tx2"/>
                </a:solidFill>
              </a:rPr>
              <a:t> </a:t>
            </a:r>
            <a:r>
              <a:rPr lang="en-US" sz="1000" dirty="0" err="1">
                <a:solidFill>
                  <a:schemeClr val="tx2"/>
                </a:solidFill>
              </a:rPr>
              <a:t>verminderd</a:t>
            </a:r>
            <a:r>
              <a:rPr lang="en-US" sz="1000" dirty="0">
                <a:solidFill>
                  <a:schemeClr val="tx2"/>
                </a:solidFill>
              </a:rPr>
              <a:t> </a:t>
            </a:r>
            <a:r>
              <a:rPr lang="en-US" sz="1000" dirty="0" err="1">
                <a:solidFill>
                  <a:schemeClr val="tx2"/>
                </a:solidFill>
              </a:rPr>
              <a:t>rendement</a:t>
            </a:r>
            <a:r>
              <a:rPr lang="en-US" sz="1000" dirty="0">
                <a:solidFill>
                  <a:schemeClr val="tx2"/>
                </a:solidFill>
              </a:rPr>
              <a:t> </a:t>
            </a:r>
            <a:r>
              <a:rPr lang="en-US" sz="1000" dirty="0" err="1">
                <a:solidFill>
                  <a:schemeClr val="tx2"/>
                </a:solidFill>
              </a:rPr>
              <a:t>aan</a:t>
            </a:r>
            <a:r>
              <a:rPr lang="en-US" sz="1000" dirty="0">
                <a:solidFill>
                  <a:schemeClr val="tx2"/>
                </a:solidFill>
              </a:rPr>
              <a:t> </a:t>
            </a:r>
            <a:r>
              <a:rPr lang="en-US" sz="1000" dirty="0" err="1">
                <a:solidFill>
                  <a:schemeClr val="tx2"/>
                </a:solidFill>
              </a:rPr>
              <a:t>waardoor</a:t>
            </a:r>
            <a:r>
              <a:rPr lang="en-US" sz="1000" dirty="0">
                <a:solidFill>
                  <a:schemeClr val="tx2"/>
                </a:solidFill>
              </a:rPr>
              <a:t> </a:t>
            </a:r>
            <a:r>
              <a:rPr lang="en-US" sz="1000" dirty="0" err="1">
                <a:solidFill>
                  <a:schemeClr val="tx2"/>
                </a:solidFill>
              </a:rPr>
              <a:t>voor</a:t>
            </a:r>
            <a:r>
              <a:rPr lang="en-US" sz="1000" dirty="0">
                <a:solidFill>
                  <a:schemeClr val="tx2"/>
                </a:solidFill>
              </a:rPr>
              <a:t> </a:t>
            </a:r>
            <a:r>
              <a:rPr lang="en-US" sz="1000" dirty="0" err="1">
                <a:solidFill>
                  <a:schemeClr val="tx2"/>
                </a:solidFill>
              </a:rPr>
              <a:t>geur</a:t>
            </a:r>
            <a:r>
              <a:rPr lang="en-US" sz="1000" dirty="0">
                <a:solidFill>
                  <a:schemeClr val="tx2"/>
                </a:solidFill>
              </a:rPr>
              <a:t> </a:t>
            </a:r>
            <a:r>
              <a:rPr lang="en-US" sz="1000" dirty="0" err="1">
                <a:solidFill>
                  <a:schemeClr val="tx2"/>
                </a:solidFill>
              </a:rPr>
              <a:t>aanpassingen</a:t>
            </a:r>
            <a:r>
              <a:rPr lang="en-US" sz="1000" dirty="0">
                <a:solidFill>
                  <a:schemeClr val="tx2"/>
                </a:solidFill>
              </a:rPr>
              <a:t> </a:t>
            </a:r>
            <a:r>
              <a:rPr lang="en-US" sz="1000" dirty="0" err="1">
                <a:solidFill>
                  <a:schemeClr val="tx2"/>
                </a:solidFill>
              </a:rPr>
              <a:t>zijn</a:t>
            </a:r>
            <a:r>
              <a:rPr lang="en-US" sz="1000" dirty="0">
                <a:solidFill>
                  <a:schemeClr val="tx2"/>
                </a:solidFill>
              </a:rPr>
              <a:t> </a:t>
            </a:r>
            <a:r>
              <a:rPr lang="en-US" sz="1000" dirty="0" err="1">
                <a:solidFill>
                  <a:schemeClr val="tx2"/>
                </a:solidFill>
              </a:rPr>
              <a:t>gedaan</a:t>
            </a:r>
            <a:r>
              <a:rPr lang="en-US" sz="1000" dirty="0">
                <a:solidFill>
                  <a:schemeClr val="tx2"/>
                </a:solidFill>
              </a:rPr>
              <a:t> in de RGV wat </a:t>
            </a:r>
            <a:r>
              <a:rPr lang="en-US" sz="1000" dirty="0" err="1">
                <a:solidFill>
                  <a:schemeClr val="tx2"/>
                </a:solidFill>
              </a:rPr>
              <a:t>oorspronkelijk</a:t>
            </a:r>
            <a:r>
              <a:rPr lang="en-US" sz="1000" dirty="0">
                <a:solidFill>
                  <a:schemeClr val="tx2"/>
                </a:solidFill>
              </a:rPr>
              <a:t> 85% was </a:t>
            </a:r>
            <a:r>
              <a:rPr lang="en-US" sz="1000" dirty="0" err="1">
                <a:solidFill>
                  <a:schemeClr val="tx2"/>
                </a:solidFill>
              </a:rPr>
              <a:t>naar</a:t>
            </a:r>
            <a:r>
              <a:rPr lang="en-US" sz="1000" dirty="0">
                <a:solidFill>
                  <a:schemeClr val="tx2"/>
                </a:solidFill>
              </a:rPr>
              <a:t> 45% </a:t>
            </a:r>
            <a:r>
              <a:rPr lang="en-US" sz="1000" dirty="0" err="1">
                <a:solidFill>
                  <a:schemeClr val="tx2"/>
                </a:solidFill>
              </a:rPr>
              <a:t>geurverwijdering</a:t>
            </a:r>
            <a:endParaRPr lang="en-US" sz="1000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2"/>
                </a:solidFill>
              </a:rPr>
              <a:t>Rapport </a:t>
            </a:r>
            <a:r>
              <a:rPr lang="en-US" sz="1200" dirty="0" err="1">
                <a:solidFill>
                  <a:schemeClr val="tx2"/>
                </a:solidFill>
              </a:rPr>
              <a:t>Comissie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Biesheuvel</a:t>
            </a:r>
            <a:endParaRPr lang="en-US" sz="1200" dirty="0">
              <a:solidFill>
                <a:schemeClr val="tx2"/>
              </a:solidFill>
            </a:endParaRPr>
          </a:p>
          <a:p>
            <a:endParaRPr lang="nl-NL" sz="1200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2DF3333B-0005-4720-ADCA-26760E7C0302}"/>
              </a:ext>
            </a:extLst>
          </p:cNvPr>
          <p:cNvSpPr txBox="1"/>
          <p:nvPr/>
        </p:nvSpPr>
        <p:spPr>
          <a:xfrm>
            <a:off x="659235" y="1863752"/>
            <a:ext cx="31466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cap="all" dirty="0">
                <a:solidFill>
                  <a:schemeClr val="tx2"/>
                </a:solidFill>
                <a:latin typeface="Arial" panose="020B0604020202020204" pitchFamily="34" charset="0"/>
              </a:rPr>
              <a:t>Achtergrond</a:t>
            </a:r>
          </a:p>
        </p:txBody>
      </p:sp>
    </p:spTree>
    <p:extLst>
      <p:ext uri="{BB962C8B-B14F-4D97-AF65-F5344CB8AC3E}">
        <p14:creationId xmlns:p14="http://schemas.microsoft.com/office/powerpoint/2010/main" val="23251728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4C3A3BFB-2790-284B-8552-DD437659BF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9991" y="1035232"/>
            <a:ext cx="5071222" cy="615499"/>
          </a:xfrm>
        </p:spPr>
        <p:txBody>
          <a:bodyPr/>
          <a:lstStyle/>
          <a:p>
            <a:r>
              <a:rPr lang="nl-NL" sz="3600" dirty="0">
                <a:solidFill>
                  <a:schemeClr val="tx2">
                    <a:alpha val="69804"/>
                  </a:schemeClr>
                </a:solidFill>
              </a:rPr>
              <a:t>Kosten en financiering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3B026D9-6454-4BA6-AA8D-A4F543E3204F}"/>
              </a:ext>
            </a:extLst>
          </p:cNvPr>
          <p:cNvSpPr txBox="1"/>
          <p:nvPr/>
        </p:nvSpPr>
        <p:spPr>
          <a:xfrm>
            <a:off x="589990" y="2081038"/>
            <a:ext cx="5387228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nl-NL" sz="1400" cap="all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nl-NL" sz="1200" cap="all" dirty="0">
                <a:solidFill>
                  <a:schemeClr val="tx2"/>
                </a:solidFill>
                <a:latin typeface="Arial" panose="020B0604020202020204" pitchFamily="34" charset="0"/>
              </a:rPr>
              <a:t>De kosten van het project zijn begroot op € 735.000</a:t>
            </a:r>
          </a:p>
          <a:p>
            <a:endParaRPr lang="nl-NL" sz="1200" cap="all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r>
              <a:rPr lang="nl-NL" sz="1200" cap="all" dirty="0">
                <a:solidFill>
                  <a:schemeClr val="tx2"/>
                </a:solidFill>
                <a:latin typeface="Arial" panose="020B0604020202020204" pitchFamily="34" charset="0"/>
              </a:rPr>
              <a:t>Het project wordt mogelijk gemaakt Door SPUK financiering met een financiële bijdrage van het Ministerie van Infrastructuur &amp; Waterstaat en Provincie Noord-Brabant.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92F6287-3538-4333-B84F-991DF99B04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990" y="3711531"/>
            <a:ext cx="6952130" cy="143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2301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3BC1D381-B38D-2E41-9B92-F9E3E991A6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3569" y="1465729"/>
            <a:ext cx="1936049" cy="571500"/>
          </a:xfrm>
        </p:spPr>
        <p:txBody>
          <a:bodyPr>
            <a:noAutofit/>
          </a:bodyPr>
          <a:lstStyle/>
          <a:p>
            <a:endParaRPr lang="nl-NL" dirty="0"/>
          </a:p>
          <a:p>
            <a:endParaRPr lang="nl-NL" dirty="0"/>
          </a:p>
          <a:p>
            <a:br>
              <a:rPr lang="nl-NL" sz="2000" dirty="0"/>
            </a:br>
            <a:r>
              <a:rPr lang="nl-NL" sz="2000" dirty="0">
                <a:solidFill>
                  <a:schemeClr val="tx2"/>
                </a:solidFill>
              </a:rPr>
              <a:t>Partners:</a:t>
            </a:r>
          </a:p>
          <a:p>
            <a:endParaRPr lang="nl-NL" sz="2000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2481E791-3257-48CF-B5A8-3A1C68BD2CFC}"/>
              </a:ext>
            </a:extLst>
          </p:cNvPr>
          <p:cNvSpPr txBox="1"/>
          <p:nvPr/>
        </p:nvSpPr>
        <p:spPr>
          <a:xfrm>
            <a:off x="383569" y="1616249"/>
            <a:ext cx="516334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cap="all" dirty="0">
                <a:solidFill>
                  <a:schemeClr val="tx2"/>
                </a:solidFill>
                <a:latin typeface="Arial" panose="020B0604020202020204" pitchFamily="34" charset="0"/>
              </a:rPr>
              <a:t>Min I&amp;W</a:t>
            </a:r>
          </a:p>
          <a:p>
            <a:r>
              <a:rPr lang="nl-NL" sz="2000" cap="all" dirty="0">
                <a:solidFill>
                  <a:schemeClr val="tx2"/>
                </a:solidFill>
                <a:latin typeface="Arial" panose="020B0604020202020204" pitchFamily="34" charset="0"/>
              </a:rPr>
              <a:t>Omgevingsdiensten</a:t>
            </a:r>
          </a:p>
          <a:p>
            <a:endParaRPr lang="nl-NL" sz="2000" cap="all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r>
              <a:rPr lang="nl-NL" sz="2000" cap="all" dirty="0">
                <a:solidFill>
                  <a:schemeClr val="tx2"/>
                </a:solidFill>
                <a:latin typeface="Arial" panose="020B0604020202020204" pitchFamily="34" charset="0"/>
              </a:rPr>
              <a:t>Afstemming met:</a:t>
            </a:r>
          </a:p>
          <a:p>
            <a:r>
              <a:rPr lang="nl-NL" sz="2000" cap="all" dirty="0">
                <a:solidFill>
                  <a:schemeClr val="tx2"/>
                </a:solidFill>
                <a:latin typeface="Arial" panose="020B0604020202020204" pitchFamily="34" charset="0"/>
              </a:rPr>
              <a:t>Luchtwasser fabrikanten</a:t>
            </a:r>
          </a:p>
          <a:p>
            <a:r>
              <a:rPr lang="nl-NL" sz="2000" cap="all" dirty="0">
                <a:solidFill>
                  <a:schemeClr val="tx2"/>
                </a:solidFill>
                <a:latin typeface="Arial" panose="020B0604020202020204" pitchFamily="34" charset="0"/>
              </a:rPr>
              <a:t>ZLTO</a:t>
            </a:r>
          </a:p>
          <a:p>
            <a:r>
              <a:rPr lang="nl-NL" sz="2000" cap="all" dirty="0">
                <a:solidFill>
                  <a:schemeClr val="tx2"/>
                </a:solidFill>
                <a:latin typeface="Arial" panose="020B0604020202020204" pitchFamily="34" charset="0"/>
              </a:rPr>
              <a:t>Brabants burger platform</a:t>
            </a:r>
          </a:p>
          <a:p>
            <a:r>
              <a:rPr lang="nl-NL" sz="2000" cap="all" dirty="0">
                <a:solidFill>
                  <a:schemeClr val="tx2"/>
                </a:solidFill>
                <a:latin typeface="Arial" panose="020B0604020202020204" pitchFamily="34" charset="0"/>
              </a:rPr>
              <a:t>POV</a:t>
            </a:r>
          </a:p>
          <a:p>
            <a:r>
              <a:rPr lang="nl-NL" sz="2000" cap="all" dirty="0">
                <a:solidFill>
                  <a:schemeClr val="tx2"/>
                </a:solidFill>
                <a:latin typeface="Arial" panose="020B0604020202020204" pitchFamily="34" charset="0"/>
              </a:rPr>
              <a:t>GGD</a:t>
            </a:r>
          </a:p>
        </p:txBody>
      </p:sp>
    </p:spTree>
    <p:extLst>
      <p:ext uri="{BB962C8B-B14F-4D97-AF65-F5344CB8AC3E}">
        <p14:creationId xmlns:p14="http://schemas.microsoft.com/office/powerpoint/2010/main" val="31504171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3BC1D381-B38D-2E41-9B92-F9E3E991A6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3569" y="1465729"/>
            <a:ext cx="1936049" cy="571500"/>
          </a:xfrm>
        </p:spPr>
        <p:txBody>
          <a:bodyPr>
            <a:noAutofit/>
          </a:bodyPr>
          <a:lstStyle/>
          <a:p>
            <a:endParaRPr lang="nl-NL" dirty="0"/>
          </a:p>
          <a:p>
            <a:endParaRPr lang="nl-NL" dirty="0"/>
          </a:p>
          <a:p>
            <a:br>
              <a:rPr lang="nl-NL" sz="2000" dirty="0"/>
            </a:br>
            <a:r>
              <a:rPr lang="nl-NL" sz="2000" dirty="0">
                <a:solidFill>
                  <a:schemeClr val="tx2"/>
                </a:solidFill>
              </a:rPr>
              <a:t>Vragen:</a:t>
            </a:r>
          </a:p>
          <a:p>
            <a:endParaRPr lang="nl-NL" sz="2000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2481E791-3257-48CF-B5A8-3A1C68BD2CFC}"/>
              </a:ext>
            </a:extLst>
          </p:cNvPr>
          <p:cNvSpPr txBox="1"/>
          <p:nvPr/>
        </p:nvSpPr>
        <p:spPr>
          <a:xfrm>
            <a:off x="383570" y="1616249"/>
            <a:ext cx="37984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2000" cap="all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nl-NL" sz="2000" cap="all" dirty="0">
                <a:solidFill>
                  <a:schemeClr val="tx2"/>
                </a:solidFill>
                <a:latin typeface="Arial" panose="020B0604020202020204" pitchFamily="34" charset="0"/>
              </a:rPr>
              <a:t>Ervaringen met werkboek maken?</a:t>
            </a:r>
          </a:p>
          <a:p>
            <a:endParaRPr lang="nl-NL" sz="2000" cap="all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r>
              <a:rPr lang="nl-NL" sz="2000" cap="all" dirty="0">
                <a:solidFill>
                  <a:schemeClr val="tx2"/>
                </a:solidFill>
                <a:latin typeface="Arial" panose="020B0604020202020204" pitchFamily="34" charset="0"/>
              </a:rPr>
              <a:t>Ideeën voor communicatie middelen?</a:t>
            </a:r>
          </a:p>
        </p:txBody>
      </p:sp>
    </p:spTree>
    <p:extLst>
      <p:ext uri="{BB962C8B-B14F-4D97-AF65-F5344CB8AC3E}">
        <p14:creationId xmlns:p14="http://schemas.microsoft.com/office/powerpoint/2010/main" val="3203745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F9854E2-82D4-88ED-067A-881AFB6CF1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3282" y="3623331"/>
            <a:ext cx="6785411" cy="1587382"/>
          </a:xfrm>
        </p:spPr>
        <p:txBody>
          <a:bodyPr/>
          <a:lstStyle/>
          <a:p>
            <a:pPr defTabSz="457200">
              <a:lnSpc>
                <a:spcPct val="100000"/>
              </a:lnSpc>
            </a:pPr>
            <a:r>
              <a:rPr lang="nl-NL" sz="1800" dirty="0">
                <a:solidFill>
                  <a:schemeClr val="tx1"/>
                </a:solidFill>
                <a:latin typeface="+mn-lt"/>
              </a:rPr>
              <a:t>In totaal zijn in Noord-Brabant circa 9000 varkensstallen met een luchtwasser dus ongeveer 20% van de luchtwassers in Noord-Brabant is een biologische combiluchtwasser</a:t>
            </a:r>
          </a:p>
          <a:p>
            <a:pPr defTabSz="457200">
              <a:lnSpc>
                <a:spcPct val="100000"/>
              </a:lnSpc>
            </a:pPr>
            <a:r>
              <a:rPr lang="nl-NL" sz="1800" dirty="0">
                <a:solidFill>
                  <a:schemeClr val="tx1"/>
                </a:solidFill>
                <a:latin typeface="+mn-lt"/>
              </a:rPr>
              <a:t>Op deze afbeelding staan alle varkenshouderijen in Noord-Brabant weergegeven</a:t>
            </a:r>
          </a:p>
          <a:p>
            <a:endParaRPr lang="nl-NL" sz="1200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CAC4F2AE-A0F7-679A-D2C1-834CE2110C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0" y="0"/>
            <a:ext cx="5810250" cy="3638550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666F5A1A-602D-877E-EB85-044E908CA253}"/>
              </a:ext>
            </a:extLst>
          </p:cNvPr>
          <p:cNvSpPr txBox="1"/>
          <p:nvPr/>
        </p:nvSpPr>
        <p:spPr>
          <a:xfrm>
            <a:off x="423911" y="907525"/>
            <a:ext cx="29098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/>
              <a:t>In Noord-Brabant op </a:t>
            </a:r>
            <a:br>
              <a:rPr lang="nl-NL" sz="2400" dirty="0"/>
            </a:br>
            <a:r>
              <a:rPr lang="nl-NL" sz="2400" dirty="0"/>
              <a:t>1-10-2022, </a:t>
            </a:r>
            <a:br>
              <a:rPr lang="nl-NL" sz="2400" dirty="0"/>
            </a:br>
            <a:r>
              <a:rPr lang="nl-NL" sz="2400" dirty="0"/>
              <a:t>1752 varkenshouderijen </a:t>
            </a:r>
            <a:br>
              <a:rPr lang="nl-NL" sz="2400" dirty="0"/>
            </a:br>
            <a:r>
              <a:rPr lang="nl-NL" sz="2400" dirty="0"/>
              <a:t>met een biologische combiluchtwasser.</a:t>
            </a:r>
          </a:p>
        </p:txBody>
      </p:sp>
    </p:spTree>
    <p:extLst>
      <p:ext uri="{BB962C8B-B14F-4D97-AF65-F5344CB8AC3E}">
        <p14:creationId xmlns:p14="http://schemas.microsoft.com/office/powerpoint/2010/main" val="323329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3B216B5-5969-DF49-876A-7AF7220595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9232" y="2817763"/>
            <a:ext cx="8436639" cy="163429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nl-NL" sz="1200" dirty="0">
                <a:solidFill>
                  <a:schemeClr val="tx2"/>
                </a:solidFill>
              </a:rPr>
              <a:t>varkensstallen met een hoge uitstoot hebben een groter voordeel uit het verhogen van het ammoniak-, fijnstof- en geurverwijderingsrendement van de biologische combi-luchtwasser.</a:t>
            </a:r>
          </a:p>
          <a:p>
            <a:pPr>
              <a:lnSpc>
                <a:spcPct val="150000"/>
              </a:lnSpc>
            </a:pPr>
            <a:r>
              <a:rPr lang="nl-NL" sz="1200" dirty="0">
                <a:solidFill>
                  <a:schemeClr val="tx2"/>
                </a:solidFill>
              </a:rPr>
              <a:t>Door de kennis te vergroten over de werking en het onderhoud van een (biologische combi) luchtwasser kunnen meerdere oorzaken die het verwijderingsrendement verlagen worden voorkomen. 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2DF3333B-0005-4720-ADCA-26760E7C0302}"/>
              </a:ext>
            </a:extLst>
          </p:cNvPr>
          <p:cNvSpPr txBox="1"/>
          <p:nvPr/>
        </p:nvSpPr>
        <p:spPr>
          <a:xfrm>
            <a:off x="659235" y="1863752"/>
            <a:ext cx="31466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cap="all" dirty="0">
                <a:solidFill>
                  <a:schemeClr val="tx2"/>
                </a:solidFill>
                <a:latin typeface="Arial" panose="020B0604020202020204" pitchFamily="34" charset="0"/>
              </a:rPr>
              <a:t>Achtergrond</a:t>
            </a:r>
          </a:p>
        </p:txBody>
      </p:sp>
    </p:spTree>
    <p:extLst>
      <p:ext uri="{BB962C8B-B14F-4D97-AF65-F5344CB8AC3E}">
        <p14:creationId xmlns:p14="http://schemas.microsoft.com/office/powerpoint/2010/main" val="614234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CB34D40-8FF6-43D9-BD3B-78A498FEDA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4996" y="976633"/>
            <a:ext cx="2484507" cy="615499"/>
          </a:xfrm>
        </p:spPr>
        <p:txBody>
          <a:bodyPr/>
          <a:lstStyle/>
          <a:p>
            <a:r>
              <a:rPr lang="nl-NL" dirty="0">
                <a:solidFill>
                  <a:schemeClr val="tx2"/>
                </a:solidFill>
              </a:rPr>
              <a:t>Doel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B1C3858B-DEC0-4F6A-92AC-8A0ACC815B00}"/>
              </a:ext>
            </a:extLst>
          </p:cNvPr>
          <p:cNvSpPr txBox="1"/>
          <p:nvPr/>
        </p:nvSpPr>
        <p:spPr>
          <a:xfrm>
            <a:off x="404996" y="1592132"/>
            <a:ext cx="4365251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400" cap="all" dirty="0">
                <a:solidFill>
                  <a:schemeClr val="tx2"/>
                </a:solidFill>
                <a:latin typeface="Arial" panose="020B0604020202020204" pitchFamily="34" charset="0"/>
              </a:rPr>
              <a:t>Het ontwikkelen van een </a:t>
            </a:r>
            <a:r>
              <a:rPr lang="nl-NL" sz="1400" cap="all" dirty="0">
                <a:solidFill>
                  <a:schemeClr val="tx2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aanpak</a:t>
            </a:r>
            <a:r>
              <a:rPr lang="nl-NL" sz="1400" cap="all" dirty="0">
                <a:solidFill>
                  <a:schemeClr val="tx2"/>
                </a:solidFill>
                <a:latin typeface="Arial" panose="020B0604020202020204" pitchFamily="34" charset="0"/>
              </a:rPr>
              <a:t>, waarmee </a:t>
            </a:r>
            <a:r>
              <a:rPr lang="nl-NL" sz="1400" cap="all" dirty="0">
                <a:solidFill>
                  <a:schemeClr val="tx2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bestaande biologische combi-luchtwassers</a:t>
            </a:r>
            <a:r>
              <a:rPr lang="nl-NL" sz="1400" cap="all" dirty="0">
                <a:solidFill>
                  <a:schemeClr val="tx2"/>
                </a:solidFill>
                <a:latin typeface="Arial" panose="020B0604020202020204" pitchFamily="34" charset="0"/>
              </a:rPr>
              <a:t> in varkenshouderijbedrijven in Noord-Brabant goed benut kunnen worden voor </a:t>
            </a:r>
            <a:r>
              <a:rPr lang="nl-NL" sz="1400" cap="all" dirty="0">
                <a:solidFill>
                  <a:schemeClr val="tx2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ammoniak</a:t>
            </a:r>
            <a:r>
              <a:rPr lang="nl-NL" sz="1400" cap="all" dirty="0">
                <a:solidFill>
                  <a:schemeClr val="tx2"/>
                </a:solidFill>
                <a:latin typeface="Arial" panose="020B0604020202020204" pitchFamily="34" charset="0"/>
              </a:rPr>
              <a:t>- (secundair fijnstof) en </a:t>
            </a:r>
            <a:r>
              <a:rPr lang="nl-NL" sz="1400" cap="all" dirty="0">
                <a:solidFill>
                  <a:schemeClr val="tx2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geurverwijdering</a:t>
            </a:r>
            <a:r>
              <a:rPr lang="nl-NL" sz="1400" cap="all" dirty="0">
                <a:solidFill>
                  <a:schemeClr val="tx2"/>
                </a:solidFill>
                <a:latin typeface="Arial" panose="020B0604020202020204" pitchFamily="34" charset="0"/>
              </a:rPr>
              <a:t>, over een periode van twee jaar, zodat deze aanpak landelijk ingezet kan worden om de </a:t>
            </a:r>
            <a:r>
              <a:rPr lang="nl-NL" sz="1400" cap="all" dirty="0">
                <a:solidFill>
                  <a:schemeClr val="tx2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emissie van ammoniak en geur te verminderen </a:t>
            </a:r>
            <a:r>
              <a:rPr lang="nl-NL" sz="1400" cap="all" dirty="0">
                <a:solidFill>
                  <a:schemeClr val="tx2"/>
                </a:solidFill>
                <a:latin typeface="Arial" panose="020B0604020202020204" pitchFamily="34" charset="0"/>
              </a:rPr>
              <a:t>en zo de luchtkwaliteit te verbeteren</a:t>
            </a:r>
          </a:p>
        </p:txBody>
      </p:sp>
    </p:spTree>
    <p:extLst>
      <p:ext uri="{BB962C8B-B14F-4D97-AF65-F5344CB8AC3E}">
        <p14:creationId xmlns:p14="http://schemas.microsoft.com/office/powerpoint/2010/main" val="349478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8D436C4B-F46C-41D4-9B73-E2E249A187F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829CAD9-47A6-47AA-B6CC-12E7304532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74C0869-6524-4355-9A33-88BDB69253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043" y="765818"/>
            <a:ext cx="7067822" cy="4317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557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CD6728B5-C88C-410C-AF1D-0402881661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99C0B0F-B359-4648-91C1-10B6D010D3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F417AD5-DDAF-4AF7-8A5D-ACE48BE4C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876" y="305947"/>
            <a:ext cx="8700248" cy="4531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07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CD6728B5-C88C-410C-AF1D-0402881661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99C0B0F-B359-4648-91C1-10B6D010D3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DF4AF0F-7AB2-49EE-A383-B1E359AC79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12" y="267494"/>
            <a:ext cx="8706971" cy="460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367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CD6728B5-C88C-410C-AF1D-0402881661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99C0B0F-B359-4648-91C1-10B6D010D3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DF148A4-CC97-4574-AFD9-59DBAA6513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436" y="76653"/>
            <a:ext cx="8559128" cy="499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44403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Aangepast 5">
      <a:dk1>
        <a:srgbClr val="003843"/>
      </a:dk1>
      <a:lt1>
        <a:srgbClr val="FFFFFF"/>
      </a:lt1>
      <a:dk2>
        <a:srgbClr val="000000"/>
      </a:dk2>
      <a:lt2>
        <a:srgbClr val="FFFFFF"/>
      </a:lt2>
      <a:accent1>
        <a:srgbClr val="24195D"/>
      </a:accent1>
      <a:accent2>
        <a:srgbClr val="13A538"/>
      </a:accent2>
      <a:accent3>
        <a:srgbClr val="009BA3"/>
      </a:accent3>
      <a:accent4>
        <a:srgbClr val="AFCA0B"/>
      </a:accent4>
      <a:accent5>
        <a:srgbClr val="006ED5"/>
      </a:accent5>
      <a:accent6>
        <a:srgbClr val="8BC379"/>
      </a:accent6>
      <a:hlink>
        <a:srgbClr val="FFFFFF"/>
      </a:hlink>
      <a:folHlink>
        <a:srgbClr val="FFFFFF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EBBEEEE642984EA7DDC472BF204E7F" ma:contentTypeVersion="19" ma:contentTypeDescription="Create a new document." ma:contentTypeScope="" ma:versionID="e604f26fda814dd809d8da126b0abeeb">
  <xsd:schema xmlns:xsd="http://www.w3.org/2001/XMLSchema" xmlns:xs="http://www.w3.org/2001/XMLSchema" xmlns:p="http://schemas.microsoft.com/office/2006/metadata/properties" xmlns:ns2="ef9fd73e-357e-4287-82bb-80e46aefe49e" xmlns:ns3="3958a9cc-4eae-4576-90d0-387f9a7c4350" targetNamespace="http://schemas.microsoft.com/office/2006/metadata/properties" ma:root="true" ma:fieldsID="381f20f8fbfc40380a15a702e54c8ac9" ns2:_="" ns3:_="">
    <xsd:import namespace="ef9fd73e-357e-4287-82bb-80e46aefe49e"/>
    <xsd:import namespace="3958a9cc-4eae-4576-90d0-387f9a7c435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Subtitel" minOccurs="0"/>
                <xsd:element ref="ns2:Versie" minOccurs="0"/>
                <xsd:element ref="ns2:Documentstatu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9fd73e-357e-4287-82bb-80e46aefe4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Subtitel" ma:index="18" nillable="true" ma:displayName="Subtitel" ma:internalName="Subtitel">
      <xsd:simpleType>
        <xsd:restriction base="dms:Text">
          <xsd:maxLength value="255"/>
        </xsd:restriction>
      </xsd:simpleType>
    </xsd:element>
    <xsd:element name="Versie" ma:index="19" nillable="true" ma:displayName="Versie" ma:internalName="Versie">
      <xsd:simpleType>
        <xsd:restriction base="dms:Text">
          <xsd:maxLength value="255"/>
        </xsd:restriction>
      </xsd:simpleType>
    </xsd:element>
    <xsd:element name="Documentstatus" ma:index="20" nillable="true" ma:displayName="Documentstatus" ma:default="Concept" ma:format="Dropdown" ma:internalName="Documentstatus">
      <xsd:simpleType>
        <xsd:restriction base="dms:Choice">
          <xsd:enumeration value="Concept"/>
          <xsd:enumeration value="Definitief"/>
          <xsd:enumeration value="Vervallen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2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973e716c-908e-467b-bea2-8423709b998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58a9cc-4eae-4576-90d0-387f9a7c4350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2c85bd63-950d-4e1e-9ee6-ceb1cd27ff62}" ma:internalName="TaxCatchAll" ma:showField="CatchAllData" ma:web="3958a9cc-4eae-4576-90d0-387f9a7c435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ubtitel xmlns="ef9fd73e-357e-4287-82bb-80e46aefe49e" xsi:nil="true"/>
    <Versie xmlns="ef9fd73e-357e-4287-82bb-80e46aefe49e" xsi:nil="true"/>
    <Documentstatus xmlns="ef9fd73e-357e-4287-82bb-80e46aefe49e">Concept</Documentstatus>
    <lcf76f155ced4ddcb4097134ff3c332f xmlns="ef9fd73e-357e-4287-82bb-80e46aefe49e">
      <Terms xmlns="http://schemas.microsoft.com/office/infopath/2007/PartnerControls"/>
    </lcf76f155ced4ddcb4097134ff3c332f>
    <TaxCatchAll xmlns="3958a9cc-4eae-4576-90d0-387f9a7c4350" xsi:nil="true"/>
  </documentManagement>
</p:properties>
</file>

<file path=customXml/itemProps1.xml><?xml version="1.0" encoding="utf-8"?>
<ds:datastoreItem xmlns:ds="http://schemas.openxmlformats.org/officeDocument/2006/customXml" ds:itemID="{11424803-8BA0-45A0-A1D5-516A636528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f9fd73e-357e-4287-82bb-80e46aefe49e"/>
    <ds:schemaRef ds:uri="3958a9cc-4eae-4576-90d0-387f9a7c43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9639FFE-CA4B-46FB-A02B-E5C6B5A9932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5944156-57AA-4508-9C60-151B8C0AB69B}">
  <ds:schemaRefs>
    <ds:schemaRef ds:uri="http://schemas.microsoft.com/office/2006/metadata/properties"/>
    <ds:schemaRef ds:uri="http://schemas.microsoft.com/office/infopath/2007/PartnerControls"/>
    <ds:schemaRef ds:uri="ef9fd73e-357e-4287-82bb-80e46aefe49e"/>
    <ds:schemaRef ds:uri="3958a9cc-4eae-4576-90d0-387f9a7c435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1121</TotalTime>
  <Words>899</Words>
  <Application>Microsoft Office PowerPoint</Application>
  <PresentationFormat>Diavoorstelling (16:9)</PresentationFormat>
  <Paragraphs>170</Paragraphs>
  <Slides>22</Slides>
  <Notes>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RO Sans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Laura den Dekker - Maan</dc:creator>
  <cp:lastModifiedBy>Ivo van Zon</cp:lastModifiedBy>
  <cp:revision>40</cp:revision>
  <dcterms:created xsi:type="dcterms:W3CDTF">2021-11-12T10:17:36Z</dcterms:created>
  <dcterms:modified xsi:type="dcterms:W3CDTF">2023-06-05T11:56:41Z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0x010100A9EBBEEEE642984EA7DDC472BF204E7F</vt:lpwstr>
  </property>
</Properties>
</file>