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2" r:id="rId2"/>
  </p:sldMasterIdLst>
  <p:notesMasterIdLst>
    <p:notesMasterId r:id="rId53"/>
  </p:notesMasterIdLst>
  <p:sldIdLst>
    <p:sldId id="673" r:id="rId3"/>
    <p:sldId id="258" r:id="rId4"/>
    <p:sldId id="948" r:id="rId5"/>
    <p:sldId id="590" r:id="rId6"/>
    <p:sldId id="441" r:id="rId7"/>
    <p:sldId id="292" r:id="rId8"/>
    <p:sldId id="605" r:id="rId9"/>
    <p:sldId id="606" r:id="rId10"/>
    <p:sldId id="619" r:id="rId11"/>
    <p:sldId id="722" r:id="rId12"/>
    <p:sldId id="624" r:id="rId13"/>
    <p:sldId id="644" r:id="rId14"/>
    <p:sldId id="938" r:id="rId15"/>
    <p:sldId id="577" r:id="rId16"/>
    <p:sldId id="950" r:id="rId17"/>
    <p:sldId id="692" r:id="rId18"/>
    <p:sldId id="693" r:id="rId19"/>
    <p:sldId id="630" r:id="rId20"/>
    <p:sldId id="951" r:id="rId21"/>
    <p:sldId id="587" r:id="rId22"/>
    <p:sldId id="588" r:id="rId23"/>
    <p:sldId id="956" r:id="rId24"/>
    <p:sldId id="954" r:id="rId25"/>
    <p:sldId id="575" r:id="rId26"/>
    <p:sldId id="934" r:id="rId27"/>
    <p:sldId id="625" r:id="rId28"/>
    <p:sldId id="935" r:id="rId29"/>
    <p:sldId id="752" r:id="rId30"/>
    <p:sldId id="753" r:id="rId31"/>
    <p:sldId id="955" r:id="rId32"/>
    <p:sldId id="936" r:id="rId33"/>
    <p:sldId id="952" r:id="rId34"/>
    <p:sldId id="933" r:id="rId35"/>
    <p:sldId id="942" r:id="rId36"/>
    <p:sldId id="529" r:id="rId37"/>
    <p:sldId id="532" r:id="rId38"/>
    <p:sldId id="483" r:id="rId39"/>
    <p:sldId id="943" r:id="rId40"/>
    <p:sldId id="539" r:id="rId41"/>
    <p:sldId id="537" r:id="rId42"/>
    <p:sldId id="571" r:id="rId43"/>
    <p:sldId id="897" r:id="rId44"/>
    <p:sldId id="939" r:id="rId45"/>
    <p:sldId id="724" r:id="rId46"/>
    <p:sldId id="725" r:id="rId47"/>
    <p:sldId id="953" r:id="rId48"/>
    <p:sldId id="940" r:id="rId49"/>
    <p:sldId id="891" r:id="rId50"/>
    <p:sldId id="957" r:id="rId51"/>
    <p:sldId id="471" r:id="rId52"/>
  </p:sldIdLst>
  <p:sldSz cx="9144000" cy="6858000" type="screen4x3"/>
  <p:notesSz cx="9144000" cy="6858000"/>
  <p:embeddedFontLst>
    <p:embeddedFont>
      <p:font typeface="Arial Narrow" panose="020B0606020202030204" pitchFamily="34" charset="0"/>
      <p:regular r:id="rId54"/>
      <p:bold r:id="rId55"/>
      <p:italic r:id="rId56"/>
      <p:boldItalic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  <p:embeddedFont>
      <p:font typeface="Merriweather" panose="020B0604020202020204" charset="0"/>
      <p:regular r:id="rId62"/>
      <p:bold r:id="rId63"/>
      <p:italic r:id="rId64"/>
      <p:boldItalic r:id="rId65"/>
    </p:embeddedFont>
    <p:embeddedFont>
      <p:font typeface="Roboto Condensed" panose="020B0604020202020204" charset="0"/>
      <p:regular r:id="rId66"/>
      <p:bold r:id="rId67"/>
      <p:italic r:id="rId68"/>
      <p:boldItalic r:id="rId69"/>
    </p:embeddedFont>
    <p:embeddedFont>
      <p:font typeface="Roboto Condensed Bold" panose="020B0604020202020204" charset="0"/>
      <p:bold r:id="rId70"/>
    </p:embeddedFont>
    <p:embeddedFont>
      <p:font typeface="Roboto Condensed Light" panose="020B0604020202020204" charset="0"/>
      <p:regular r:id="rId71"/>
      <p:italic r:id="rId7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0" autoAdjust="0"/>
    <p:restoredTop sz="82047" autoAdjust="0"/>
  </p:normalViewPr>
  <p:slideViewPr>
    <p:cSldViewPr>
      <p:cViewPr varScale="1">
        <p:scale>
          <a:sx n="75" d="100"/>
          <a:sy n="75" d="100"/>
        </p:scale>
        <p:origin x="1411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8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10.fntdata"/><Relationship Id="rId68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font" Target="fonts/font8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font" Target="fonts/font16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font" Target="fonts/font17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4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font" Target="fonts/font2.fntdata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399" cy="342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5180012" y="0"/>
            <a:ext cx="3962399" cy="342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4350"/>
            <a:ext cx="3429000" cy="257174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6513512"/>
            <a:ext cx="3962399" cy="342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5180012" y="6513512"/>
            <a:ext cx="3962399" cy="342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nl-N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‹nr.›</a:t>
            </a:fld>
            <a:endParaRPr lang="nl-N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69067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SzPct val="25000"/>
              <a:buFontTx/>
              <a:buNone/>
            </a:pPr>
            <a:r>
              <a:rPr lang="nl-NL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Zeker in tijden van corona is belang van goede o.r. nog bewuster gemaakt.</a:t>
            </a:r>
            <a:endParaRPr lang="nl-NL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SzPct val="25000"/>
              <a:buFontTx/>
              <a:buNone/>
            </a:pPr>
            <a:endParaRPr lang="nl-NL"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54313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nl-NL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Shape 219"/>
          <p:cNvSpPr txBox="1"/>
          <p:nvPr/>
        </p:nvSpPr>
        <p:spPr>
          <a:xfrm>
            <a:off x="5180012" y="6513512"/>
            <a:ext cx="3962399" cy="342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nl-N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10</a:t>
            </a:fld>
            <a:endParaRPr lang="nl-N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13151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914400" y="3257551"/>
            <a:ext cx="7315200" cy="3086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nl-NL" sz="1200" b="1" i="0" u="none" strike="noStrike" kern="1200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lang="nl-NL" sz="1200" b="0" i="0" u="none" strike="noStrike" kern="1200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nl-NL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Need</a:t>
            </a:r>
            <a:r>
              <a:rPr lang="nl-NL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 say more…?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Shape 219"/>
          <p:cNvSpPr txBox="1"/>
          <p:nvPr/>
        </p:nvSpPr>
        <p:spPr>
          <a:xfrm>
            <a:off x="5180014" y="6513513"/>
            <a:ext cx="3962399" cy="342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nl-N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11</a:t>
            </a:fld>
            <a:endParaRPr lang="nl-N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06112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31813"/>
            <a:ext cx="3551237" cy="26622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1023462" y="3372168"/>
            <a:ext cx="8187690" cy="3194684"/>
          </a:xfrm>
          <a:prstGeom prst="rect">
            <a:avLst/>
          </a:prstGeom>
          <a:noFill/>
          <a:ln>
            <a:noFill/>
          </a:ln>
        </p:spPr>
        <p:txBody>
          <a:bodyPr lIns="99032" tIns="49502" rIns="99032" bIns="49502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nl-NL" sz="1300" dirty="0"/>
              <a:t>Heerlen</a:t>
            </a:r>
          </a:p>
          <a:p>
            <a:pPr>
              <a:spcBef>
                <a:spcPts val="0"/>
              </a:spcBef>
              <a:buSzPct val="25000"/>
            </a:pPr>
            <a:r>
              <a:rPr lang="nl-NL" sz="1300" dirty="0"/>
              <a:t>Autogevaarlijk, geen bankje (wel prullenbak), geen beschutting, hondenpoep…</a:t>
            </a:r>
          </a:p>
        </p:txBody>
      </p:sp>
      <p:sp>
        <p:nvSpPr>
          <p:cNvPr id="226" name="Shape 226"/>
          <p:cNvSpPr txBox="1"/>
          <p:nvPr/>
        </p:nvSpPr>
        <p:spPr>
          <a:xfrm>
            <a:off x="5797837" y="6742692"/>
            <a:ext cx="4434998" cy="354964"/>
          </a:xfrm>
          <a:prstGeom prst="rect">
            <a:avLst/>
          </a:prstGeom>
          <a:noFill/>
          <a:ln>
            <a:noFill/>
          </a:ln>
        </p:spPr>
        <p:txBody>
          <a:bodyPr lIns="99032" tIns="49502" rIns="99032" bIns="49502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nl-NL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12</a:t>
            </a:fld>
            <a:endParaRPr lang="nl-NL"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36859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914400" y="3257551"/>
            <a:ext cx="7315200" cy="3086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nl-NL" sz="1200" b="1" i="0" u="none" strike="noStrike" kern="1200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lang="nl-NL" sz="1200" b="0" i="0" u="none" strike="noStrike" kern="1200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nl-NL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Grind als ondergrond!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Shape 219"/>
          <p:cNvSpPr txBox="1"/>
          <p:nvPr/>
        </p:nvSpPr>
        <p:spPr>
          <a:xfrm>
            <a:off x="5180014" y="6513513"/>
            <a:ext cx="3962399" cy="342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nl-N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13</a:t>
            </a:fld>
            <a:endParaRPr lang="nl-N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90203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31813"/>
            <a:ext cx="3551237" cy="26622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1023462" y="3372168"/>
            <a:ext cx="8187690" cy="3194684"/>
          </a:xfrm>
          <a:prstGeom prst="rect">
            <a:avLst/>
          </a:prstGeom>
          <a:noFill/>
          <a:ln>
            <a:noFill/>
          </a:ln>
        </p:spPr>
        <p:txBody>
          <a:bodyPr lIns="99032" tIns="49502" rIns="99032" bIns="49502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nl-NL" sz="1300" dirty="0"/>
              <a:t>Vrije ruimte en bijzondere elementen geven kinderen impulsen om te spelen. Klimmen en klauteren, voetballen of je verbazen (bol die spiegelt). </a:t>
            </a:r>
          </a:p>
          <a:p>
            <a:pPr>
              <a:spcBef>
                <a:spcPts val="0"/>
              </a:spcBef>
              <a:buSzPct val="25000"/>
            </a:pPr>
            <a:r>
              <a:rPr lang="nl-NL" sz="1300" dirty="0"/>
              <a:t>Kijk ook kritisch naar speeltoestellen op hele kleine plekken (hoeken van straten e.d.). Beperken vaak de vrije ruimte. Zijn die echt nodig? </a:t>
            </a:r>
          </a:p>
          <a:p>
            <a:pPr>
              <a:spcBef>
                <a:spcPts val="0"/>
              </a:spcBef>
              <a:buSzPct val="25000"/>
            </a:pPr>
            <a:r>
              <a:rPr lang="nl-NL" sz="1300" dirty="0"/>
              <a:t>Jongen op steen zei: dan leggen ze weer saaie speeltuinen aan; over deze rotsen springen is veel leuker! </a:t>
            </a:r>
          </a:p>
        </p:txBody>
      </p:sp>
      <p:sp>
        <p:nvSpPr>
          <p:cNvPr id="226" name="Shape 226"/>
          <p:cNvSpPr txBox="1"/>
          <p:nvPr/>
        </p:nvSpPr>
        <p:spPr>
          <a:xfrm>
            <a:off x="5797837" y="6742692"/>
            <a:ext cx="4434998" cy="354964"/>
          </a:xfrm>
          <a:prstGeom prst="rect">
            <a:avLst/>
          </a:prstGeom>
          <a:noFill/>
          <a:ln>
            <a:noFill/>
          </a:ln>
        </p:spPr>
        <p:txBody>
          <a:bodyPr lIns="99032" tIns="49502" rIns="99032" bIns="49502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nl-NL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14</a:t>
            </a:fld>
            <a:endParaRPr lang="nl-NL"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31265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31813"/>
            <a:ext cx="3551237" cy="26622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1023462" y="3372168"/>
            <a:ext cx="8187690" cy="3194684"/>
          </a:xfrm>
          <a:prstGeom prst="rect">
            <a:avLst/>
          </a:prstGeom>
          <a:noFill/>
          <a:ln>
            <a:noFill/>
          </a:ln>
        </p:spPr>
        <p:txBody>
          <a:bodyPr lIns="99032" tIns="49502" rIns="99032" bIns="49502" anchor="t" anchorCtr="0">
            <a:noAutofit/>
          </a:bodyPr>
          <a:lstStyle/>
          <a:p>
            <a:pPr marL="514350" indent="-514350">
              <a:spcBef>
                <a:spcPts val="1000"/>
              </a:spcBef>
              <a:buSzPct val="100000"/>
            </a:pPr>
            <a:r>
              <a:rPr lang="nl-NL" sz="1400" b="1" dirty="0">
                <a:latin typeface="Arial Narrow" pitchFamily="34" charset="0"/>
              </a:rPr>
              <a:t>beweegvriendelijke ondergrond</a:t>
            </a:r>
          </a:p>
          <a:p>
            <a:pPr marL="514350" indent="-514350">
              <a:spcBef>
                <a:spcPts val="1000"/>
              </a:spcBef>
              <a:buSzPct val="100000"/>
            </a:pPr>
            <a:r>
              <a:rPr lang="nl-NL" sz="1400" b="1" dirty="0">
                <a:latin typeface="Arial Narrow" pitchFamily="34" charset="0"/>
              </a:rPr>
              <a:t>informele elementen </a:t>
            </a:r>
          </a:p>
          <a:p>
            <a:pPr marL="514350" indent="-514350">
              <a:spcBef>
                <a:spcPts val="1000"/>
              </a:spcBef>
              <a:buSzPct val="100000"/>
            </a:pPr>
            <a:r>
              <a:rPr lang="nl-NL" sz="1400" b="1" dirty="0">
                <a:latin typeface="Arial Narrow" pitchFamily="34" charset="0"/>
              </a:rPr>
              <a:t>beplanting</a:t>
            </a:r>
          </a:p>
          <a:p>
            <a:pPr>
              <a:spcBef>
                <a:spcPts val="0"/>
              </a:spcBef>
              <a:buSzPct val="25000"/>
            </a:pPr>
            <a:endParaRPr lang="nl-NL" sz="1300" dirty="0"/>
          </a:p>
          <a:p>
            <a:pPr>
              <a:spcBef>
                <a:spcPts val="0"/>
              </a:spcBef>
              <a:buSzPct val="25000"/>
            </a:pPr>
            <a:r>
              <a:rPr lang="nl-NL" sz="1300" dirty="0"/>
              <a:t>Trapjes, hoekjes, </a:t>
            </a:r>
            <a:r>
              <a:rPr lang="nl-NL" sz="1300" dirty="0" err="1"/>
              <a:t>klKlimmen</a:t>
            </a:r>
            <a:r>
              <a:rPr lang="nl-NL" sz="1300" dirty="0"/>
              <a:t> en klauteren, voetballen</a:t>
            </a:r>
          </a:p>
        </p:txBody>
      </p:sp>
      <p:sp>
        <p:nvSpPr>
          <p:cNvPr id="226" name="Shape 226"/>
          <p:cNvSpPr txBox="1"/>
          <p:nvPr/>
        </p:nvSpPr>
        <p:spPr>
          <a:xfrm>
            <a:off x="5797837" y="6742692"/>
            <a:ext cx="4434998" cy="354964"/>
          </a:xfrm>
          <a:prstGeom prst="rect">
            <a:avLst/>
          </a:prstGeom>
          <a:noFill/>
          <a:ln>
            <a:noFill/>
          </a:ln>
        </p:spPr>
        <p:txBody>
          <a:bodyPr lIns="99032" tIns="49502" rIns="99032" bIns="49502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nl-NL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15</a:t>
            </a:fld>
            <a:endParaRPr lang="nl-NL"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20189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nl-NL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Antwerpen. Kleurrijk maar heet!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nl-NL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Ook meisjes en gehandicapte kinderen!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nl-NL" sz="1200" dirty="0">
                <a:latin typeface="Arial Narrow" pitchFamily="34" charset="0"/>
              </a:rPr>
              <a:t>Sport in zicht woningen</a:t>
            </a:r>
            <a:endParaRPr lang="nl-NL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Shape 226"/>
          <p:cNvSpPr txBox="1"/>
          <p:nvPr/>
        </p:nvSpPr>
        <p:spPr>
          <a:xfrm>
            <a:off x="5180012" y="6513512"/>
            <a:ext cx="3962399" cy="342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nl-N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16</a:t>
            </a:fld>
            <a:endParaRPr lang="nl-N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34605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 typeface="Arial" pitchFamily="34" charset="0"/>
              <a:buNone/>
            </a:pPr>
            <a:r>
              <a:rPr lang="nl-NL" sz="1200" dirty="0">
                <a:latin typeface="Arial Narrow" pitchFamily="34" charset="0"/>
              </a:rPr>
              <a:t>Verharde ondergrond: vlak en stroef </a:t>
            </a:r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AE4B1EB-605A-4A35-8CFE-F722F1AD447D}" type="slidenum">
              <a:rPr lang="nl-NL" sz="1200"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17</a:t>
            </a:fld>
            <a:endParaRPr lang="nl-NL" sz="120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1550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5179484" y="6513910"/>
            <a:ext cx="3962400" cy="3429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943B3A6-2E37-4072-96D0-3EC837B6022A}" type="slidenum">
              <a:rPr lang="nl-NL" sz="1200"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18</a:t>
            </a:fld>
            <a:endParaRPr lang="nl-NL" sz="120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7387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nl-NL" dirty="0"/>
              <a:t>Verplaatsing: grind is geen </a:t>
            </a:r>
            <a:r>
              <a:rPr lang="nl-NL" dirty="0" err="1"/>
              <a:t>beweegvriendelijke</a:t>
            </a:r>
            <a:r>
              <a:rPr lang="nl-NL" dirty="0"/>
              <a:t> ondergrond</a:t>
            </a:r>
            <a:br>
              <a:rPr lang="nl-NL" dirty="0"/>
            </a:br>
            <a:endParaRPr lang="nl-NL" dirty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5179484" y="6513910"/>
            <a:ext cx="3962400" cy="3429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943B3A6-2E37-4072-96D0-3EC837B6022A}" type="slidenum">
              <a:rPr lang="nl-NL" sz="1200"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19</a:t>
            </a:fld>
            <a:endParaRPr lang="nl-NL" sz="120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2459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344863" y="533400"/>
            <a:ext cx="3544887" cy="26606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1023462" y="3372168"/>
            <a:ext cx="8187690" cy="3194684"/>
          </a:xfrm>
          <a:prstGeom prst="rect">
            <a:avLst/>
          </a:prstGeom>
          <a:noFill/>
          <a:ln>
            <a:noFill/>
          </a:ln>
        </p:spPr>
        <p:txBody>
          <a:bodyPr lIns="95375" tIns="47674" rIns="95375" bIns="47674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nl-NL" sz="1300" b="1" dirty="0"/>
              <a:t>Ambities volop, maar hoe gaat het in de praktijk en hoe kan het beter?</a:t>
            </a:r>
          </a:p>
          <a:p>
            <a:pPr>
              <a:spcBef>
                <a:spcPts val="0"/>
              </a:spcBef>
              <a:buSzPct val="25000"/>
            </a:pPr>
            <a:endParaRPr lang="nl-NL" sz="1300" b="1" dirty="0"/>
          </a:p>
          <a:p>
            <a:pPr>
              <a:spcBef>
                <a:spcPts val="0"/>
              </a:spcBef>
              <a:buSzPct val="25000"/>
            </a:pPr>
            <a:r>
              <a:rPr lang="nl-NL" sz="1300" b="1" dirty="0"/>
              <a:t>Kyra: </a:t>
            </a:r>
            <a:r>
              <a:rPr lang="nl-NL" sz="1300" dirty="0"/>
              <a:t>T&amp;L-ontwerp + adviseur O.R., geregistreerd CPTED-expert en al 25 jaar redacteur diverse vakbladen.</a:t>
            </a:r>
          </a:p>
          <a:p>
            <a:pPr defTabSz="953902">
              <a:spcBef>
                <a:spcPts val="0"/>
              </a:spcBef>
              <a:buSzPct val="25000"/>
              <a:defRPr/>
            </a:pPr>
            <a:r>
              <a:rPr lang="nl-NL" sz="1300" b="1" dirty="0" err="1"/>
              <a:t>Rosemarie</a:t>
            </a:r>
            <a:r>
              <a:rPr lang="nl-NL" sz="1300" dirty="0"/>
              <a:t>: planoloog + beleidsadviseur ruimtelijke ontwikkeling, afd. Sport , gem. Rotterdam. O.a. </a:t>
            </a:r>
            <a:r>
              <a:rPr lang="nl-NL" sz="1300" dirty="0" err="1"/>
              <a:t>R’damse</a:t>
            </a:r>
            <a:r>
              <a:rPr lang="nl-NL" sz="1300" dirty="0"/>
              <a:t> Norm voor Buitenspeelruimte en recreatieve fietspaden. </a:t>
            </a:r>
          </a:p>
          <a:p>
            <a:pPr>
              <a:spcBef>
                <a:spcPts val="0"/>
              </a:spcBef>
              <a:buSzPct val="25000"/>
            </a:pPr>
            <a:endParaRPr lang="nl-NL" sz="1300" dirty="0"/>
          </a:p>
          <a:p>
            <a:pPr>
              <a:spcBef>
                <a:spcPts val="0"/>
              </a:spcBef>
              <a:buSzPct val="25000"/>
            </a:pPr>
            <a:endParaRPr sz="1300" b="1" dirty="0"/>
          </a:p>
        </p:txBody>
      </p:sp>
      <p:sp>
        <p:nvSpPr>
          <p:cNvPr id="102" name="Shape 102"/>
          <p:cNvSpPr txBox="1">
            <a:spLocks noGrp="1"/>
          </p:cNvSpPr>
          <p:nvPr>
            <p:ph type="sldNum" idx="12"/>
          </p:nvPr>
        </p:nvSpPr>
        <p:spPr>
          <a:xfrm>
            <a:off x="5797838" y="6742693"/>
            <a:ext cx="4434998" cy="354964"/>
          </a:xfrm>
          <a:prstGeom prst="rect">
            <a:avLst/>
          </a:prstGeom>
          <a:noFill/>
          <a:ln>
            <a:noFill/>
          </a:ln>
        </p:spPr>
        <p:txBody>
          <a:bodyPr lIns="95375" tIns="47674" rIns="95375" bIns="47674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nl-NL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2</a:t>
            </a:fld>
            <a:endParaRPr kumimoji="0" lang="nl-NL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96650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l-NL" dirty="0"/>
              <a:t>Rotterdam - Oude Westen</a:t>
            </a:r>
          </a:p>
          <a:p>
            <a:pPr eaLnBrk="1" hangingPunct="1">
              <a:spcBef>
                <a:spcPct val="0"/>
              </a:spcBef>
            </a:pPr>
            <a:r>
              <a:rPr lang="nl-NL" dirty="0"/>
              <a:t>Zelfde dag, zelfde weertype, zelfde buurt…</a:t>
            </a:r>
          </a:p>
          <a:p>
            <a:pPr eaLnBrk="1" hangingPunct="1">
              <a:spcBef>
                <a:spcPct val="0"/>
              </a:spcBef>
            </a:pPr>
            <a:endParaRPr lang="nl-NL" dirty="0"/>
          </a:p>
          <a:p>
            <a:pPr eaLnBrk="1" hangingPunct="1">
              <a:spcBef>
                <a:spcPct val="0"/>
              </a:spcBef>
            </a:pPr>
            <a:r>
              <a:rPr lang="nl-NL" dirty="0"/>
              <a:t>Reden: ontbreken hek, zodat ballen doorgelaten worden. </a:t>
            </a:r>
          </a:p>
        </p:txBody>
      </p:sp>
      <p:sp>
        <p:nvSpPr>
          <p:cNvPr id="55299" name="Slide Number Placeholder 3"/>
          <p:cNvSpPr txBox="1">
            <a:spLocks noGrp="1"/>
          </p:cNvSpPr>
          <p:nvPr/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0F4B50B-5B3C-4DA5-AFDD-9DE80290626C}" type="slidenum">
              <a:rPr lang="nl-NL" sz="1200">
                <a:latin typeface="Calibri" pitchFamily="34" charset="0"/>
              </a:rPr>
              <a:pPr algn="r"/>
              <a:t>20</a:t>
            </a:fld>
            <a:endParaRPr lang="nl-NL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1274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31813"/>
            <a:ext cx="3551237" cy="26622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1023462" y="3372168"/>
            <a:ext cx="8187690" cy="3194684"/>
          </a:xfrm>
          <a:prstGeom prst="rect">
            <a:avLst/>
          </a:prstGeom>
          <a:noFill/>
          <a:ln>
            <a:noFill/>
          </a:ln>
        </p:spPr>
        <p:txBody>
          <a:bodyPr lIns="99032" tIns="49502" rIns="99032" bIns="49502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nl-NL" sz="1300" dirty="0"/>
              <a:t>Utrecht</a:t>
            </a:r>
          </a:p>
        </p:txBody>
      </p:sp>
      <p:sp>
        <p:nvSpPr>
          <p:cNvPr id="226" name="Shape 226"/>
          <p:cNvSpPr txBox="1"/>
          <p:nvPr/>
        </p:nvSpPr>
        <p:spPr>
          <a:xfrm>
            <a:off x="5797837" y="6742692"/>
            <a:ext cx="4434998" cy="354964"/>
          </a:xfrm>
          <a:prstGeom prst="rect">
            <a:avLst/>
          </a:prstGeom>
          <a:noFill/>
          <a:ln>
            <a:noFill/>
          </a:ln>
        </p:spPr>
        <p:txBody>
          <a:bodyPr lIns="99032" tIns="49502" rIns="99032" bIns="49502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nl-NL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21</a:t>
            </a:fld>
            <a:endParaRPr lang="nl-NL"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0733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31813"/>
            <a:ext cx="3551237" cy="26622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1023462" y="3372168"/>
            <a:ext cx="8187690" cy="3194684"/>
          </a:xfrm>
          <a:prstGeom prst="rect">
            <a:avLst/>
          </a:prstGeom>
          <a:noFill/>
          <a:ln>
            <a:noFill/>
          </a:ln>
        </p:spPr>
        <p:txBody>
          <a:bodyPr lIns="99032" tIns="49502" rIns="99032" bIns="49502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nl-NL" sz="1300" dirty="0"/>
              <a:t>Vlak = zonder obstakels, maar ook </a:t>
            </a:r>
            <a:r>
              <a:rPr lang="nl-NL" sz="1300"/>
              <a:t>niet schuin</a:t>
            </a:r>
            <a:r>
              <a:rPr lang="nl-NL" sz="1300" dirty="0"/>
              <a:t>!</a:t>
            </a:r>
          </a:p>
          <a:p>
            <a:pPr>
              <a:spcBef>
                <a:spcPts val="0"/>
              </a:spcBef>
              <a:buSzPct val="25000"/>
            </a:pPr>
            <a:r>
              <a:rPr lang="nl-NL" sz="1300" dirty="0"/>
              <a:t>Houthavens Amsterdam</a:t>
            </a:r>
          </a:p>
        </p:txBody>
      </p:sp>
      <p:sp>
        <p:nvSpPr>
          <p:cNvPr id="226" name="Shape 226"/>
          <p:cNvSpPr txBox="1"/>
          <p:nvPr/>
        </p:nvSpPr>
        <p:spPr>
          <a:xfrm>
            <a:off x="5797837" y="6742692"/>
            <a:ext cx="4434998" cy="354964"/>
          </a:xfrm>
          <a:prstGeom prst="rect">
            <a:avLst/>
          </a:prstGeom>
          <a:noFill/>
          <a:ln>
            <a:noFill/>
          </a:ln>
        </p:spPr>
        <p:txBody>
          <a:bodyPr lIns="99032" tIns="49502" rIns="99032" bIns="49502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nl-NL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22</a:t>
            </a:fld>
            <a:endParaRPr lang="nl-NL"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14204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>
              <a:spcBef>
                <a:spcPct val="0"/>
              </a:spcBef>
            </a:pPr>
            <a:r>
              <a:rPr lang="nl-NL" dirty="0"/>
              <a:t>Corona</a:t>
            </a:r>
          </a:p>
          <a:p>
            <a:pPr marL="228600" indent="-228600" eaLnBrk="1" hangingPunct="1">
              <a:spcBef>
                <a:spcPct val="0"/>
              </a:spcBef>
            </a:pPr>
            <a:r>
              <a:rPr lang="nl-NL" dirty="0"/>
              <a:t>Nog leuker: bankjes, drinkwater en fietsenrekje</a:t>
            </a:r>
          </a:p>
        </p:txBody>
      </p:sp>
      <p:sp>
        <p:nvSpPr>
          <p:cNvPr id="26627" name="Slide Number Placeholder 3"/>
          <p:cNvSpPr txBox="1">
            <a:spLocks noGrp="1"/>
          </p:cNvSpPr>
          <p:nvPr/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EDB35AF-0C4A-49CD-A48F-47F4BA886669}" type="slidenum">
              <a:rPr lang="nl-NL" sz="1200">
                <a:latin typeface="+mn-lt"/>
              </a:rPr>
              <a:pPr algn="r">
                <a:defRPr/>
              </a:pPr>
              <a:t>23</a:t>
            </a:fld>
            <a:endParaRPr lang="nl-NL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439513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>
              <a:spcBef>
                <a:spcPct val="0"/>
              </a:spcBef>
            </a:pPr>
            <a:r>
              <a:rPr lang="nl-NL" dirty="0"/>
              <a:t>Kinderen maken gebruik van sportveldje,</a:t>
            </a:r>
            <a:r>
              <a:rPr lang="nl-NL" baseline="0" dirty="0"/>
              <a:t> v</a:t>
            </a:r>
            <a:r>
              <a:rPr lang="nl-NL" dirty="0"/>
              <a:t>anaf 14-15 druk met andere zaken (vrienden, school) en meer sportschool of hardlopen.</a:t>
            </a:r>
          </a:p>
          <a:p>
            <a:pPr marL="228600" indent="-228600" eaLnBrk="1" hangingPunct="1">
              <a:spcBef>
                <a:spcPct val="0"/>
              </a:spcBef>
            </a:pPr>
            <a:r>
              <a:rPr lang="nl-NL" dirty="0"/>
              <a:t>Richtlijn in handboek: (geluidwerend) hek 4 m hoog aan de koppen, 1 m zijkanten.</a:t>
            </a:r>
          </a:p>
          <a:p>
            <a:pPr marL="228600" indent="-228600"/>
            <a:r>
              <a:rPr lang="nl-NL" dirty="0"/>
              <a:t>Twee bankjes aan de zijkant ter hoogte van de middenlijn, buiten het veld. Voeten niet op het veld!		</a:t>
            </a:r>
          </a:p>
          <a:p>
            <a:pPr marL="228600" indent="-228600"/>
            <a:r>
              <a:rPr lang="nl-NL" dirty="0"/>
              <a:t>Kunstgras: meer geschikt voor samenspel. Vinden kinderen prettig i.v.m. zachter vallen dan asfalt. </a:t>
            </a:r>
          </a:p>
          <a:p>
            <a:pPr marL="228600" indent="-228600"/>
            <a:r>
              <a:rPr lang="nl-NL" dirty="0"/>
              <a:t>Asfalt: meer geschikt voor aanleren technische vaardigheden. </a:t>
            </a:r>
          </a:p>
          <a:p>
            <a:pPr marL="228600" indent="-228600" eaLnBrk="1" hangingPunct="1">
              <a:spcBef>
                <a:spcPct val="0"/>
              </a:spcBef>
            </a:pPr>
            <a:endParaRPr lang="nl-NL" dirty="0"/>
          </a:p>
        </p:txBody>
      </p:sp>
      <p:sp>
        <p:nvSpPr>
          <p:cNvPr id="26627" name="Slide Number Placeholder 3"/>
          <p:cNvSpPr txBox="1">
            <a:spLocks noGrp="1"/>
          </p:cNvSpPr>
          <p:nvPr/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EDB35AF-0C4A-49CD-A48F-47F4BA886669}" type="slidenum">
              <a:rPr lang="nl-NL" sz="1200">
                <a:latin typeface="+mn-lt"/>
              </a:rPr>
              <a:pPr algn="r">
                <a:defRPr/>
              </a:pPr>
              <a:t>24</a:t>
            </a:fld>
            <a:endParaRPr lang="nl-NL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935902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914400" y="3257551"/>
            <a:ext cx="7315200" cy="3086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nl-NL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CORONA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nl-NL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Obesitas.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nl-NL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Shape 219"/>
          <p:cNvSpPr txBox="1"/>
          <p:nvPr/>
        </p:nvSpPr>
        <p:spPr>
          <a:xfrm>
            <a:off x="5180014" y="6513513"/>
            <a:ext cx="3962399" cy="342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nl-N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25</a:t>
            </a:fld>
            <a:endParaRPr lang="nl-N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29520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914400" y="3257551"/>
            <a:ext cx="7315200" cy="3086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nl-NL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Samen tegen obesitas. OR nodigt uit tot sporten voor kinderen en volwassenen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nl-NL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Steeds belangrijker: </a:t>
            </a:r>
            <a:r>
              <a:rPr lang="nl-NL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obesitas</a:t>
            </a:r>
            <a:r>
              <a:rPr lang="nl-NL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gezondheid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nl-NL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Altijd weer nieuwe sporttrends in de buitenruimte. Skaten is alweer uit…</a:t>
            </a:r>
          </a:p>
        </p:txBody>
      </p:sp>
      <p:sp>
        <p:nvSpPr>
          <p:cNvPr id="219" name="Shape 219"/>
          <p:cNvSpPr txBox="1"/>
          <p:nvPr/>
        </p:nvSpPr>
        <p:spPr>
          <a:xfrm>
            <a:off x="5180014" y="6513513"/>
            <a:ext cx="3962399" cy="342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nl-N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26</a:t>
            </a:fld>
            <a:endParaRPr lang="nl-N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76740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914400" y="3257551"/>
            <a:ext cx="7315200" cy="3086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nl-NL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Samen tegen obesitas. OR nodigt uit tot sporten voor kinderen en volwassenen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nl-NL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Steeds belangrijker: </a:t>
            </a:r>
            <a:r>
              <a:rPr lang="nl-NL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obesitas</a:t>
            </a:r>
            <a:r>
              <a:rPr lang="nl-NL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gezondheid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nl-NL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Altijd weer nieuwe sporttrends in de buitenruimte. Skaten is alweer uit…</a:t>
            </a:r>
          </a:p>
        </p:txBody>
      </p:sp>
      <p:sp>
        <p:nvSpPr>
          <p:cNvPr id="219" name="Shape 219"/>
          <p:cNvSpPr txBox="1"/>
          <p:nvPr/>
        </p:nvSpPr>
        <p:spPr>
          <a:xfrm>
            <a:off x="5180014" y="6513513"/>
            <a:ext cx="3962399" cy="342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nl-N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27</a:t>
            </a:fld>
            <a:endParaRPr lang="nl-N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26851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914400" y="3257551"/>
            <a:ext cx="7315200" cy="3086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nl-NL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Ouder langer </a:t>
            </a:r>
            <a:r>
              <a:rPr lang="nl-NL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thuiswonen</a:t>
            </a:r>
            <a:r>
              <a:rPr lang="nl-NL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nl-NL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Wij pleiten voor minimaal 2 m zodat mensen</a:t>
            </a:r>
            <a:r>
              <a:rPr lang="nl-NL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dan relaxt naast elkaar kunnen lopen!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nl-NL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Foto links situatie ‘kan niet’: nauwelijks tot geen stoep. Kinderen, rolstoelen.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nl-NL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Foto rechts: situatie ‘’kan net’ (ca 1 m 20 vrije ruimte)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nl-NL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Shape 226"/>
          <p:cNvSpPr txBox="1"/>
          <p:nvPr/>
        </p:nvSpPr>
        <p:spPr>
          <a:xfrm>
            <a:off x="5180014" y="6513513"/>
            <a:ext cx="3962399" cy="342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nl-N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28</a:t>
            </a:fld>
            <a:endParaRPr lang="nl-N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78789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lang="nl-NL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Foto links: situatie veel voorkomend (ca 1.80-2m). </a:t>
            </a:r>
            <a:r>
              <a:rPr lang="nl-NL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Wij pleiten voor minimaal 2 m.</a:t>
            </a:r>
            <a:endParaRPr lang="nl-NL"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nl-NL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Foto rechts: ideale situatie (ca 4-5m), relaxt naast elkaar lopen. </a:t>
            </a:r>
            <a:r>
              <a:rPr lang="nl-NL" sz="12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Maar natuurlijk niet overal nodig.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nl-NL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Shape 226"/>
          <p:cNvSpPr txBox="1"/>
          <p:nvPr/>
        </p:nvSpPr>
        <p:spPr>
          <a:xfrm>
            <a:off x="5180012" y="6513512"/>
            <a:ext cx="3962399" cy="342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nl-N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29</a:t>
            </a:fld>
            <a:endParaRPr lang="nl-N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530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344863" y="533400"/>
            <a:ext cx="3544887" cy="26606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1023462" y="3372168"/>
            <a:ext cx="8187690" cy="3194684"/>
          </a:xfrm>
          <a:prstGeom prst="rect">
            <a:avLst/>
          </a:prstGeom>
          <a:noFill/>
          <a:ln>
            <a:noFill/>
          </a:ln>
        </p:spPr>
        <p:txBody>
          <a:bodyPr lIns="95375" tIns="47674" rIns="95375" bIns="47674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nl-NL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Actuele vraag!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nl-NL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2% aardoppervlak is stedelijk gebied.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nl-NL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VN: </a:t>
            </a:r>
            <a:r>
              <a:rPr lang="nl-NL" sz="1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54%</a:t>
            </a:r>
            <a:r>
              <a:rPr lang="nl-NL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woont in stad (2050 &gt; 70%)</a:t>
            </a:r>
          </a:p>
        </p:txBody>
      </p:sp>
      <p:sp>
        <p:nvSpPr>
          <p:cNvPr id="102" name="Shape 102"/>
          <p:cNvSpPr txBox="1">
            <a:spLocks noGrp="1"/>
          </p:cNvSpPr>
          <p:nvPr>
            <p:ph type="sldNum" idx="12"/>
          </p:nvPr>
        </p:nvSpPr>
        <p:spPr>
          <a:xfrm>
            <a:off x="5797838" y="6742693"/>
            <a:ext cx="4434998" cy="354964"/>
          </a:xfrm>
          <a:prstGeom prst="rect">
            <a:avLst/>
          </a:prstGeom>
          <a:noFill/>
          <a:ln>
            <a:noFill/>
          </a:ln>
        </p:spPr>
        <p:txBody>
          <a:bodyPr lIns="95375" tIns="47674" rIns="95375" bIns="47674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nl-NL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3</a:t>
            </a:fld>
            <a:endParaRPr kumimoji="0" lang="nl-NL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05178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914400" y="3257551"/>
            <a:ext cx="7315200" cy="3086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nl-NL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Samen tegen obesitas. OR nodigt uit tot sporten voor kinderen en volwassenen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nl-NL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Steeds belangrijker: </a:t>
            </a:r>
            <a:r>
              <a:rPr lang="nl-NL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obesitas</a:t>
            </a:r>
            <a:r>
              <a:rPr lang="nl-NL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gezondheid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nl-NL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Altijd weer nieuwe sporttrends in de buitenruimte. Skaten is alweer uit…</a:t>
            </a:r>
          </a:p>
        </p:txBody>
      </p:sp>
      <p:sp>
        <p:nvSpPr>
          <p:cNvPr id="219" name="Shape 219"/>
          <p:cNvSpPr txBox="1"/>
          <p:nvPr/>
        </p:nvSpPr>
        <p:spPr>
          <a:xfrm>
            <a:off x="5180014" y="6513513"/>
            <a:ext cx="3962399" cy="342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nl-N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30</a:t>
            </a:fld>
            <a:endParaRPr lang="nl-N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95656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914400" y="3257551"/>
            <a:ext cx="7315200" cy="3086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nl-NL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Samen tegen obesitas. OR nodigt uit tot sporten voor kinderen en volwassenen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nl-NL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Steeds belangrijker: </a:t>
            </a:r>
            <a:r>
              <a:rPr lang="nl-NL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obesitas</a:t>
            </a:r>
            <a:r>
              <a:rPr lang="nl-NL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gezondheid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nl-NL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Altijd weer nieuwe sporttrends in de buitenruimte. Skaten is alweer uit…</a:t>
            </a:r>
          </a:p>
        </p:txBody>
      </p:sp>
      <p:sp>
        <p:nvSpPr>
          <p:cNvPr id="219" name="Shape 219"/>
          <p:cNvSpPr txBox="1"/>
          <p:nvPr/>
        </p:nvSpPr>
        <p:spPr>
          <a:xfrm>
            <a:off x="5180014" y="6513513"/>
            <a:ext cx="3962399" cy="342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nl-N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31</a:t>
            </a:fld>
            <a:endParaRPr lang="nl-N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39653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914400" y="3257551"/>
            <a:ext cx="7315200" cy="3086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nl-NL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Samen tegen obesitas. OR nodigt uit tot sporten voor kinderen en volwassenen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nl-NL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Steeds belangrijker: </a:t>
            </a:r>
            <a:r>
              <a:rPr lang="nl-NL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obesitas</a:t>
            </a:r>
            <a:r>
              <a:rPr lang="nl-NL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gezondheid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nl-NL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Altijd weer nieuwe sporttrends in de buitenruimte. Skaten is alweer uit…</a:t>
            </a:r>
          </a:p>
        </p:txBody>
      </p:sp>
      <p:sp>
        <p:nvSpPr>
          <p:cNvPr id="219" name="Shape 219"/>
          <p:cNvSpPr txBox="1"/>
          <p:nvPr/>
        </p:nvSpPr>
        <p:spPr>
          <a:xfrm>
            <a:off x="5180014" y="6513513"/>
            <a:ext cx="3962399" cy="342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nl-N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32</a:t>
            </a:fld>
            <a:endParaRPr lang="nl-N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45303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nl-NL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Woerden, Utrecht, Haarlem</a:t>
            </a:r>
          </a:p>
        </p:txBody>
      </p:sp>
      <p:sp>
        <p:nvSpPr>
          <p:cNvPr id="242" name="Shape 242"/>
          <p:cNvSpPr txBox="1"/>
          <p:nvPr/>
        </p:nvSpPr>
        <p:spPr>
          <a:xfrm>
            <a:off x="5180012" y="6513512"/>
            <a:ext cx="3962399" cy="342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nl-N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33</a:t>
            </a:fld>
            <a:endParaRPr lang="nl-N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20995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914400" y="3257551"/>
            <a:ext cx="7315200" cy="3086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lang="nl-NL" sz="1200" dirty="0">
                <a:solidFill>
                  <a:schemeClr val="tx1"/>
                </a:solidFill>
                <a:latin typeface="Arial Narrow" pitchFamily="34" charset="0"/>
                <a:ea typeface="Calibri"/>
                <a:cs typeface="Calibri"/>
                <a:sym typeface="Calibri"/>
              </a:rPr>
              <a:t>1-4 km vanuit huis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nl-NL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nl-NL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Samen tegen obesitas. </a:t>
            </a:r>
          </a:p>
        </p:txBody>
      </p:sp>
      <p:sp>
        <p:nvSpPr>
          <p:cNvPr id="219" name="Shape 219"/>
          <p:cNvSpPr txBox="1"/>
          <p:nvPr/>
        </p:nvSpPr>
        <p:spPr>
          <a:xfrm>
            <a:off x="5180014" y="6513513"/>
            <a:ext cx="3962399" cy="342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nl-N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34</a:t>
            </a:fld>
            <a:endParaRPr lang="nl-N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72981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nl-NL" sz="1200" b="0" i="0" dirty="0">
                <a:solidFill>
                  <a:schemeClr val="tx1"/>
                </a:solidFill>
                <a:latin typeface="+mn-lt"/>
                <a:ea typeface="Arial Narrow"/>
                <a:cs typeface="Arial Narrow"/>
                <a:sym typeface="Arial Narrow"/>
              </a:rPr>
              <a:t>Klimaat: gevolgen voor biodiversiteit, </a:t>
            </a:r>
            <a:r>
              <a:rPr lang="nl-NL" sz="1200" b="0" i="0" u="none" strike="noStrike" kern="1200" cap="none" dirty="0">
                <a:solidFill>
                  <a:schemeClr val="tx1"/>
                </a:solidFill>
                <a:latin typeface="Calibri"/>
                <a:ea typeface="Arial Narrow"/>
                <a:cs typeface="Arial Narrow"/>
                <a:sym typeface="Arial Narrow"/>
              </a:rPr>
              <a:t>wateropgave, fijnstof, </a:t>
            </a:r>
            <a:r>
              <a:rPr lang="nl-NL" sz="1200" b="0" i="0" dirty="0">
                <a:solidFill>
                  <a:schemeClr val="tx1"/>
                </a:solidFill>
                <a:latin typeface="+mn-lt"/>
                <a:ea typeface="Arial Narrow"/>
                <a:cs typeface="Arial Narrow"/>
                <a:sym typeface="Arial Narrow"/>
              </a:rPr>
              <a:t>hittestress.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nl-NL" sz="1200" b="0" i="0" u="none" strike="noStrike" cap="none" dirty="0">
              <a:solidFill>
                <a:schemeClr val="tx1"/>
              </a:solidFill>
              <a:latin typeface="+mn-lt"/>
              <a:ea typeface="Calibri"/>
              <a:cs typeface="Calibri"/>
              <a:sym typeface="Arial Narro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nl-NL" sz="1200" b="0" i="0" u="none" strike="noStrike" cap="none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Arial Narrow"/>
              </a:rPr>
              <a:t>Hitte &gt; hart- en vaatziekten, stress, slechtere school- en werkprestaties, etc.</a:t>
            </a:r>
            <a:endParaRPr lang="nl-NL" sz="1200" b="0" i="0" u="none" strike="noStrike" cap="none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nl-NL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nl-NL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Veel bebouwing dicht op elkaar geeft wel meer schaduw,</a:t>
            </a:r>
            <a:r>
              <a:rPr lang="nl-NL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dus dat is positief.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Shape 96"/>
          <p:cNvSpPr txBox="1"/>
          <p:nvPr/>
        </p:nvSpPr>
        <p:spPr>
          <a:xfrm>
            <a:off x="5180012" y="6513512"/>
            <a:ext cx="3962399" cy="342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nl-N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35</a:t>
            </a:fld>
            <a:endParaRPr lang="nl-N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78511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58" name="Shape 358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lang="nl-NL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Enorme bomen op La </a:t>
            </a:r>
            <a:r>
              <a:rPr lang="nl-NL" sz="12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Gomera</a:t>
            </a:r>
            <a:endParaRPr lang="nl-NL"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lang="nl-NL"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lang="nl-NL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Fietspad in</a:t>
            </a:r>
            <a:r>
              <a:rPr lang="nl-NL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Boekarest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lang="nl-NL"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Shape 359"/>
          <p:cNvSpPr txBox="1">
            <a:spLocks noGrp="1"/>
          </p:cNvSpPr>
          <p:nvPr>
            <p:ph type="sldNum" idx="12"/>
          </p:nvPr>
        </p:nvSpPr>
        <p:spPr>
          <a:xfrm>
            <a:off x="5180012" y="6513512"/>
            <a:ext cx="3962399" cy="342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nl-N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36</a:t>
            </a:fld>
            <a:endParaRPr lang="nl-N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49023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Geen bomen plus donkere verharding</a:t>
            </a:r>
          </a:p>
          <a:p>
            <a:endParaRPr lang="nl-NL" dirty="0"/>
          </a:p>
          <a:p>
            <a:r>
              <a:rPr lang="nl-NL" dirty="0"/>
              <a:t>Breda en Apeldoorn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nl-NL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37</a:t>
            </a:fld>
            <a:endParaRPr lang="nl-N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44770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Groen alternatief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nl-NL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38</a:t>
            </a:fld>
            <a:endParaRPr lang="nl-N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38681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Hilversum: geen bomen,</a:t>
            </a:r>
            <a:r>
              <a:rPr lang="nl-NL" baseline="0" dirty="0"/>
              <a:t> want plek voor evenementen en markt.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nl-NL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39</a:t>
            </a:fld>
            <a:endParaRPr lang="nl-N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5952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nl-NL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Nederland al 70% in de stad.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nl-NL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nl-NL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Cairo: in bepaalde stadsdelen.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Shape 96"/>
          <p:cNvSpPr txBox="1"/>
          <p:nvPr/>
        </p:nvSpPr>
        <p:spPr>
          <a:xfrm>
            <a:off x="5180012" y="6513512"/>
            <a:ext cx="3962399" cy="342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nl-N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4</a:t>
            </a:fld>
            <a:endParaRPr lang="nl-N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2045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aseline="0" dirty="0"/>
              <a:t>Drukke Noordermarkt in Amsterdam; bomen, bankjes en </a:t>
            </a:r>
            <a:r>
              <a:rPr lang="nl-NL" baseline="0" dirty="0" err="1"/>
              <a:t>klimpyramide</a:t>
            </a:r>
            <a:r>
              <a:rPr lang="nl-NL" baseline="0" dirty="0"/>
              <a:t>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nl-NL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40</a:t>
            </a:fld>
            <a:endParaRPr lang="nl-N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3986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Foto: IJsselkade in Zutphen</a:t>
            </a:r>
          </a:p>
          <a:p>
            <a:r>
              <a:rPr lang="nl-NL" dirty="0"/>
              <a:t>Los van hitte: luchtkwaliteit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nl-NL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41</a:t>
            </a:fld>
            <a:endParaRPr lang="nl-N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29110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l-NL" dirty="0"/>
              <a:t>Als er geen bankjes zijn,</a:t>
            </a:r>
            <a:r>
              <a:rPr lang="nl-NL" baseline="0" dirty="0"/>
              <a:t> blijven mensen maar kort en is er weinig kans dat mensen met elkaar in gesprek komen en blijven. </a:t>
            </a:r>
            <a:endParaRPr lang="nl-NL" dirty="0"/>
          </a:p>
        </p:txBody>
      </p:sp>
      <p:sp>
        <p:nvSpPr>
          <p:cNvPr id="45059" name="Slide Number Placeholder 3"/>
          <p:cNvSpPr txBox="1">
            <a:spLocks noGrp="1"/>
          </p:cNvSpPr>
          <p:nvPr/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BCF42C80-4C82-4D8D-BED3-A116D24A43BA}" type="slidenum">
              <a:rPr lang="nl-NL" sz="1200">
                <a:latin typeface="+mn-lt"/>
              </a:rPr>
              <a:pPr algn="r">
                <a:defRPr/>
              </a:pPr>
              <a:t>42</a:t>
            </a:fld>
            <a:endParaRPr lang="nl-NL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6284474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914400" y="3257551"/>
            <a:ext cx="7315200" cy="3086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nl-NL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Zich thuis voelen / ontmoeten.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nl-NL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Eigenaarschap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nl-NL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‘Het kleine ontmoeten’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Shape 219"/>
          <p:cNvSpPr txBox="1"/>
          <p:nvPr/>
        </p:nvSpPr>
        <p:spPr>
          <a:xfrm>
            <a:off x="5180014" y="6513513"/>
            <a:ext cx="3962399" cy="342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nl-N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43</a:t>
            </a:fld>
            <a:endParaRPr lang="nl-N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073315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914400" y="3257551"/>
            <a:ext cx="7315200" cy="3086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nl-NL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Zich thuis voelen / ontmoeten.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nl-NL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Eigenaarschap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nl-NL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‘Het kleine ontmoeten’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Shape 219"/>
          <p:cNvSpPr txBox="1"/>
          <p:nvPr/>
        </p:nvSpPr>
        <p:spPr>
          <a:xfrm>
            <a:off x="5180014" y="6513513"/>
            <a:ext cx="3962399" cy="342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nl-N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44</a:t>
            </a:fld>
            <a:endParaRPr lang="nl-N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60604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914400" y="3257551"/>
            <a:ext cx="7315200" cy="3086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nl-NL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Zich thuis voelen / ontmoeten.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nl-NL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Eigenaarschap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nl-NL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‘Het kleine ontmoeten’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Shape 219"/>
          <p:cNvSpPr txBox="1"/>
          <p:nvPr/>
        </p:nvSpPr>
        <p:spPr>
          <a:xfrm>
            <a:off x="5180014" y="6513513"/>
            <a:ext cx="3962399" cy="342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nl-N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45</a:t>
            </a:fld>
            <a:endParaRPr lang="nl-N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69210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914400" y="3257551"/>
            <a:ext cx="7315200" cy="3086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nl-NL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Uitzicht op het water…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Shape 219"/>
          <p:cNvSpPr txBox="1"/>
          <p:nvPr/>
        </p:nvSpPr>
        <p:spPr>
          <a:xfrm>
            <a:off x="5180014" y="6513513"/>
            <a:ext cx="3962399" cy="342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nl-N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46</a:t>
            </a:fld>
            <a:endParaRPr lang="nl-N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738025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914400" y="3257551"/>
            <a:ext cx="7315200" cy="3086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nl-NL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Comfortabel, met uitzicht!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Shape 219"/>
          <p:cNvSpPr txBox="1"/>
          <p:nvPr/>
        </p:nvSpPr>
        <p:spPr>
          <a:xfrm>
            <a:off x="5180014" y="6513513"/>
            <a:ext cx="3962399" cy="342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nl-N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47</a:t>
            </a:fld>
            <a:endParaRPr lang="nl-N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941480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l-NL" dirty="0"/>
              <a:t>Wijkpark Transvaal</a:t>
            </a:r>
            <a:r>
              <a:rPr lang="nl-NL" baseline="0" dirty="0"/>
              <a:t> heeft veel functies, dat trekt meerdere mensen aan en dat bevordert de kans op ontmoeting. </a:t>
            </a:r>
          </a:p>
          <a:p>
            <a:pPr eaLnBrk="1" hangingPunct="1">
              <a:spcBef>
                <a:spcPct val="0"/>
              </a:spcBef>
            </a:pPr>
            <a:r>
              <a:rPr lang="nl-NL" baseline="0" dirty="0"/>
              <a:t>Het vereist wel een bepaalde grootte van een plek om meer functies mogelijk te maken. </a:t>
            </a:r>
          </a:p>
        </p:txBody>
      </p:sp>
      <p:sp>
        <p:nvSpPr>
          <p:cNvPr id="45059" name="Slide Number Placeholder 3"/>
          <p:cNvSpPr txBox="1">
            <a:spLocks noGrp="1"/>
          </p:cNvSpPr>
          <p:nvPr/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BCF42C80-4C82-4D8D-BED3-A116D24A43BA}" type="slidenum">
              <a:rPr lang="nl-NL" sz="1200">
                <a:latin typeface="+mn-lt"/>
              </a:rPr>
              <a:pPr algn="r">
                <a:defRPr/>
              </a:pPr>
              <a:t>48</a:t>
            </a:fld>
            <a:endParaRPr lang="nl-NL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5784480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tabLst/>
              <a:defRPr/>
            </a:pPr>
            <a:r>
              <a:rPr lang="nl-NL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Integrale blik belangrijk</a:t>
            </a:r>
            <a:endParaRPr lang="nl-NL" sz="1200" b="0" dirty="0">
              <a:solidFill>
                <a:srgbClr val="FF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 lang="nl-NL"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</a:pPr>
            <a:endParaRPr lang="nl-NL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nl-NL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nl-NL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Shape 110"/>
          <p:cNvSpPr txBox="1">
            <a:spLocks noGrp="1"/>
          </p:cNvSpPr>
          <p:nvPr>
            <p:ph type="sldNum" idx="12"/>
          </p:nvPr>
        </p:nvSpPr>
        <p:spPr>
          <a:xfrm>
            <a:off x="5180012" y="6513512"/>
            <a:ext cx="3962399" cy="342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nl-N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49</a:t>
            </a:fld>
            <a:endParaRPr lang="nl-N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834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tabLst/>
              <a:defRPr/>
            </a:pPr>
            <a:r>
              <a:rPr lang="nl-NL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VN Habitat conferentie Quito 2016: OR op de agenda</a:t>
            </a:r>
            <a:endParaRPr lang="nl-NL" sz="12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 lang="nl-NL" sz="12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nl-NL" sz="12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Geestelijke gezondheid: in het groen zijn kijken helpt al tegen van alles…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 lang="nl-NL" sz="12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tabLst/>
              <a:defRPr/>
            </a:pPr>
            <a:r>
              <a:rPr lang="nl-NL" sz="1200" b="0" dirty="0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Bruggen bouwen - sectoren spreken andere taal.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 lang="nl-NL"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</a:pPr>
            <a:endParaRPr lang="nl-NL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nl-NL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nl-NL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Shape 110"/>
          <p:cNvSpPr txBox="1">
            <a:spLocks noGrp="1"/>
          </p:cNvSpPr>
          <p:nvPr>
            <p:ph type="sldNum" idx="12"/>
          </p:nvPr>
        </p:nvSpPr>
        <p:spPr>
          <a:xfrm>
            <a:off x="5180012" y="6513512"/>
            <a:ext cx="3962399" cy="342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nl-N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5</a:t>
            </a:fld>
            <a:endParaRPr lang="nl-N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607618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58" name="Shape 358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nl-NL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Kleine groep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Shape 359"/>
          <p:cNvSpPr txBox="1">
            <a:spLocks noGrp="1"/>
          </p:cNvSpPr>
          <p:nvPr>
            <p:ph type="sldNum" idx="12"/>
          </p:nvPr>
        </p:nvSpPr>
        <p:spPr>
          <a:xfrm>
            <a:off x="5180012" y="6513512"/>
            <a:ext cx="3962399" cy="342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nl-N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50</a:t>
            </a:fld>
            <a:endParaRPr lang="nl-N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7707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>
              <a:spcBef>
                <a:spcPct val="0"/>
              </a:spcBef>
            </a:pPr>
            <a:r>
              <a:rPr lang="nl-NL" dirty="0"/>
              <a:t>Ansichtkaart van </a:t>
            </a:r>
            <a:r>
              <a:rPr lang="nl-NL" dirty="0" err="1"/>
              <a:t>Dusseldorf</a:t>
            </a:r>
            <a:r>
              <a:rPr lang="nl-NL" dirty="0"/>
              <a:t>! Bijzondere. gebouwen van wereldberoemde architect Frank </a:t>
            </a:r>
            <a:r>
              <a:rPr lang="nl-NL" dirty="0" err="1"/>
              <a:t>Gehry</a:t>
            </a:r>
            <a:r>
              <a:rPr lang="nl-NL" dirty="0"/>
              <a:t> in </a:t>
            </a:r>
            <a:r>
              <a:rPr lang="nl-NL" dirty="0" err="1"/>
              <a:t>Dusseldorf</a:t>
            </a:r>
            <a:r>
              <a:rPr lang="nl-NL" dirty="0"/>
              <a:t> </a:t>
            </a:r>
            <a:r>
              <a:rPr lang="nl-NL" dirty="0" err="1"/>
              <a:t>Hafen</a:t>
            </a:r>
            <a:r>
              <a:rPr lang="nl-NL" dirty="0"/>
              <a:t>.</a:t>
            </a:r>
          </a:p>
          <a:p>
            <a:pPr marL="228600" indent="-228600" eaLnBrk="1" hangingPunct="1">
              <a:spcBef>
                <a:spcPct val="0"/>
              </a:spcBef>
            </a:pPr>
            <a:r>
              <a:rPr lang="nl-NL" dirty="0"/>
              <a:t>Ambities te over…</a:t>
            </a:r>
            <a:endParaRPr lang="nl-NL" baseline="0" dirty="0"/>
          </a:p>
        </p:txBody>
      </p:sp>
      <p:sp>
        <p:nvSpPr>
          <p:cNvPr id="26627" name="Slide Number Placeholder 3"/>
          <p:cNvSpPr txBox="1">
            <a:spLocks noGrp="1"/>
          </p:cNvSpPr>
          <p:nvPr/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0D04B8CF-176E-4E55-B9D3-3B90DD5E78B0}" type="slidenum">
              <a:rPr lang="nl-NL" sz="1200">
                <a:latin typeface="+mn-lt"/>
              </a:rPr>
              <a:pPr algn="r">
                <a:defRPr/>
              </a:pPr>
              <a:t>6</a:t>
            </a:fld>
            <a:endParaRPr lang="nl-NL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7922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>
              <a:spcBef>
                <a:spcPct val="0"/>
              </a:spcBef>
            </a:pPr>
            <a:r>
              <a:rPr lang="nl-NL" dirty="0"/>
              <a:t>Wat ziet u hier? Beroemde architect Frank </a:t>
            </a:r>
            <a:r>
              <a:rPr lang="nl-NL" dirty="0" err="1"/>
              <a:t>Gehry</a:t>
            </a:r>
            <a:r>
              <a:rPr lang="nl-NL" dirty="0"/>
              <a:t> !!!</a:t>
            </a:r>
          </a:p>
          <a:p>
            <a:pPr marL="228600" indent="-228600" eaLnBrk="1" hangingPunct="1">
              <a:spcBef>
                <a:spcPct val="0"/>
              </a:spcBef>
            </a:pPr>
            <a:r>
              <a:rPr lang="nl-NL" dirty="0"/>
              <a:t>Openbare ruimte is armoe, ondanks fraai uitzicht naar rechts op het water (locatie niet uitgebuit).</a:t>
            </a:r>
          </a:p>
          <a:p>
            <a:pPr marL="228600" indent="-228600" eaLnBrk="1" hangingPunct="1">
              <a:spcBef>
                <a:spcPct val="0"/>
              </a:spcBef>
            </a:pPr>
            <a:r>
              <a:rPr lang="nl-NL" dirty="0"/>
              <a:t>Is hier nagedacht over de gebruiker?</a:t>
            </a:r>
          </a:p>
        </p:txBody>
      </p:sp>
      <p:sp>
        <p:nvSpPr>
          <p:cNvPr id="26627" name="Slide Number Placeholder 3"/>
          <p:cNvSpPr txBox="1">
            <a:spLocks noGrp="1"/>
          </p:cNvSpPr>
          <p:nvPr/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AEB5B9A8-6640-4003-9DCD-A72300451B07}" type="slidenum">
              <a:rPr lang="nl-NL" sz="1200">
                <a:latin typeface="+mn-lt"/>
              </a:rPr>
              <a:pPr algn="r">
                <a:defRPr/>
              </a:pPr>
              <a:t>7</a:t>
            </a:fld>
            <a:endParaRPr lang="nl-NL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399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>
              <a:spcBef>
                <a:spcPct val="0"/>
              </a:spcBef>
            </a:pPr>
            <a:r>
              <a:rPr lang="nl-NL" dirty="0"/>
              <a:t>Veilig: ja, grenzend aan woningen, kleine ramen en geen balkons.</a:t>
            </a:r>
          </a:p>
          <a:p>
            <a:pPr marL="228600" indent="-228600" eaLnBrk="1" hangingPunct="1">
              <a:spcBef>
                <a:spcPct val="0"/>
              </a:spcBef>
            </a:pPr>
            <a:r>
              <a:rPr lang="nl-NL" dirty="0"/>
              <a:t>Variatie: nee, grauw en grijs, armoedige bestrating, geen kunst.</a:t>
            </a:r>
          </a:p>
          <a:p>
            <a:pPr marL="228600" indent="-228600" eaLnBrk="1" hangingPunct="1">
              <a:spcBef>
                <a:spcPct val="0"/>
              </a:spcBef>
            </a:pPr>
            <a:r>
              <a:rPr lang="nl-NL" dirty="0"/>
              <a:t>Verblijf: nee, geen bankjes, groen, beschutting.</a:t>
            </a:r>
          </a:p>
          <a:p>
            <a:pPr marL="228600" indent="-228600" eaLnBrk="1" hangingPunct="1">
              <a:spcBef>
                <a:spcPct val="0"/>
              </a:spcBef>
            </a:pPr>
            <a:r>
              <a:rPr lang="nl-NL" dirty="0"/>
              <a:t>Verplaatsing: wel </a:t>
            </a:r>
            <a:r>
              <a:rPr lang="nl-NL" dirty="0" err="1"/>
              <a:t>beweegvriendelijke</a:t>
            </a:r>
            <a:r>
              <a:rPr lang="nl-NL" dirty="0"/>
              <a:t> ondergrond, niet gedacht aan fietsers, alleen aan wandelaars.  </a:t>
            </a:r>
          </a:p>
          <a:p>
            <a:pPr marL="228600" indent="-228600" eaLnBrk="1" hangingPunct="1">
              <a:spcBef>
                <a:spcPct val="0"/>
              </a:spcBef>
            </a:pPr>
            <a:endParaRPr lang="nl-NL" dirty="0"/>
          </a:p>
        </p:txBody>
      </p:sp>
      <p:sp>
        <p:nvSpPr>
          <p:cNvPr id="26627" name="Slide Number Placeholder 3"/>
          <p:cNvSpPr txBox="1">
            <a:spLocks noGrp="1"/>
          </p:cNvSpPr>
          <p:nvPr/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AEB5B9A8-6640-4003-9DCD-A72300451B07}" type="slidenum">
              <a:rPr lang="nl-NL" sz="1200">
                <a:latin typeface="+mn-lt"/>
              </a:rPr>
              <a:pPr algn="r">
                <a:defRPr/>
              </a:pPr>
              <a:t>8</a:t>
            </a:fld>
            <a:endParaRPr lang="nl-NL" sz="1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33493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nl-NL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Sociale veiligheid &gt;essentieel om sowieso buiten te durven komen, </a:t>
            </a:r>
            <a:r>
              <a:rPr lang="nl-NL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orientatie</a:t>
            </a:r>
            <a:r>
              <a:rPr lang="nl-NL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afval en verlichting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-"/>
            </a:pPr>
            <a:r>
              <a:rPr lang="nl-NL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Toegankelijk/bereikbaar &gt; om op of naar een plek te kunnen kopen, te voet of fietsend, of met de rolstoel en de kinderwagen.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-"/>
            </a:pPr>
            <a:r>
              <a:rPr lang="nl-NL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Sociaal &gt; kleine dagelijkse ontmoetingen of de mogelijkheid met anderen af te spreken in de openbare ruimte. </a:t>
            </a:r>
          </a:p>
        </p:txBody>
      </p:sp>
      <p:sp>
        <p:nvSpPr>
          <p:cNvPr id="219" name="Shape 219"/>
          <p:cNvSpPr txBox="1"/>
          <p:nvPr/>
        </p:nvSpPr>
        <p:spPr>
          <a:xfrm>
            <a:off x="5180012" y="6513512"/>
            <a:ext cx="3962399" cy="342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nl-NL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9</a:t>
            </a:fld>
            <a:endParaRPr lang="nl-NL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4284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rgbClr val="A7F08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7085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547688" marR="0" lvl="0" indent="-305117" algn="l" rtl="0">
              <a:spcBef>
                <a:spcPts val="560"/>
              </a:spcBef>
              <a:spcAft>
                <a:spcPts val="0"/>
              </a:spcAft>
              <a:buClr>
                <a:srgbClr val="F9F9F9"/>
              </a:buClr>
              <a:buSzPct val="65000"/>
              <a:buFont typeface="Noto Sans Symbols"/>
              <a:buChar char="⬜"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868363" marR="0" lvl="1" indent="-162243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Char char="◼"/>
              <a:defRPr sz="24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1133475" marR="0" lvl="2" indent="-99060" algn="l" rtl="0"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ct val="95000"/>
              <a:buFont typeface="Noto Sans Symbols"/>
              <a:buChar char="▫"/>
              <a:defRPr sz="22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352550" marR="0" lvl="3" indent="-571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1544638" marR="0" lvl="4" indent="-5873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◾"/>
              <a:defRPr sz="20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1764792" marR="0" lvl="5" indent="-75692" algn="l" rtl="0">
              <a:spcBef>
                <a:spcPts val="360"/>
              </a:spcBef>
              <a:buClr>
                <a:schemeClr val="lt1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1965960" marR="0" lvl="6" indent="-86360" algn="l" rtl="0">
              <a:spcBef>
                <a:spcPts val="320"/>
              </a:spcBef>
              <a:buClr>
                <a:schemeClr val="lt1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2167128" marR="0" lvl="7" indent="-97027" algn="l" rtl="0">
              <a:spcBef>
                <a:spcPts val="280"/>
              </a:spcBef>
              <a:buClr>
                <a:schemeClr val="lt1"/>
              </a:buClr>
              <a:buSzPct val="1000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2368296" marR="0" lvl="8" indent="-94995" algn="l" rtl="0">
              <a:spcBef>
                <a:spcPts val="280"/>
              </a:spcBef>
              <a:buClr>
                <a:schemeClr val="lt1"/>
              </a:buClr>
              <a:buSzPct val="1000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ABAB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ABAB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nl-NL" sz="1200" b="0" i="0" u="none" strike="noStrike" cap="none">
                <a:solidFill>
                  <a:srgbClr val="BABABA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‹nr.›</a:t>
            </a:fld>
            <a:endParaRPr lang="nl-NL" sz="1200" b="0" i="0" u="none" strike="noStrike" cap="none">
              <a:solidFill>
                <a:srgbClr val="BABAB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rgbClr val="A7F08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2217737" y="-160337"/>
            <a:ext cx="4708524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547688" marR="0" lvl="0" indent="-305117" algn="l" rtl="0">
              <a:spcBef>
                <a:spcPts val="560"/>
              </a:spcBef>
              <a:spcAft>
                <a:spcPts val="0"/>
              </a:spcAft>
              <a:buClr>
                <a:srgbClr val="F9F9F9"/>
              </a:buClr>
              <a:buSzPct val="65000"/>
              <a:buFont typeface="Noto Sans Symbols"/>
              <a:buChar char="⬜"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868363" marR="0" lvl="1" indent="-162243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Char char="◼"/>
              <a:defRPr sz="24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1133475" marR="0" lvl="2" indent="-99060" algn="l" rtl="0"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ct val="95000"/>
              <a:buFont typeface="Noto Sans Symbols"/>
              <a:buChar char="▫"/>
              <a:defRPr sz="22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352550" marR="0" lvl="3" indent="-571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1544638" marR="0" lvl="4" indent="-5873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◾"/>
              <a:defRPr sz="20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1764792" marR="0" lvl="5" indent="-75692" algn="l" rtl="0">
              <a:spcBef>
                <a:spcPts val="360"/>
              </a:spcBef>
              <a:buClr>
                <a:schemeClr val="lt1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1965960" marR="0" lvl="6" indent="-86360" algn="l" rtl="0">
              <a:spcBef>
                <a:spcPts val="320"/>
              </a:spcBef>
              <a:buClr>
                <a:schemeClr val="lt1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2167128" marR="0" lvl="7" indent="-97027" algn="l" rtl="0">
              <a:spcBef>
                <a:spcPts val="280"/>
              </a:spcBef>
              <a:buClr>
                <a:schemeClr val="lt1"/>
              </a:buClr>
              <a:buSzPct val="1000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2368296" marR="0" lvl="8" indent="-94995" algn="l" rtl="0">
              <a:spcBef>
                <a:spcPts val="280"/>
              </a:spcBef>
              <a:buClr>
                <a:schemeClr val="lt1"/>
              </a:buClr>
              <a:buSzPct val="1000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BABAB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BABAB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nl-NL" sz="1200">
                <a:solidFill>
                  <a:srgbClr val="BABABA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‹nr.›</a:t>
            </a:fld>
            <a:endParaRPr lang="nl-NL" sz="1200">
              <a:solidFill>
                <a:srgbClr val="BABAB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rgbClr val="A7F08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547688" marR="0" lvl="0" indent="-305117" algn="l" rtl="0">
              <a:spcBef>
                <a:spcPts val="560"/>
              </a:spcBef>
              <a:spcAft>
                <a:spcPts val="0"/>
              </a:spcAft>
              <a:buClr>
                <a:srgbClr val="F9F9F9"/>
              </a:buClr>
              <a:buSzPct val="65000"/>
              <a:buFont typeface="Noto Sans Symbols"/>
              <a:buChar char="⬜"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868363" marR="0" lvl="1" indent="-162243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Char char="◼"/>
              <a:defRPr sz="24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1133475" marR="0" lvl="2" indent="-99060" algn="l" rtl="0"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ct val="95000"/>
              <a:buFont typeface="Noto Sans Symbols"/>
              <a:buChar char="▫"/>
              <a:defRPr sz="22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352550" marR="0" lvl="3" indent="-571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1544638" marR="0" lvl="4" indent="-5873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◾"/>
              <a:defRPr sz="20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1764792" marR="0" lvl="5" indent="-75692" algn="l" rtl="0">
              <a:spcBef>
                <a:spcPts val="360"/>
              </a:spcBef>
              <a:buClr>
                <a:schemeClr val="lt1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1965960" marR="0" lvl="6" indent="-86360" algn="l" rtl="0">
              <a:spcBef>
                <a:spcPts val="320"/>
              </a:spcBef>
              <a:buClr>
                <a:schemeClr val="lt1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2167128" marR="0" lvl="7" indent="-97027" algn="l" rtl="0">
              <a:spcBef>
                <a:spcPts val="280"/>
              </a:spcBef>
              <a:buClr>
                <a:schemeClr val="lt1"/>
              </a:buClr>
              <a:buSzPct val="1000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2368296" marR="0" lvl="8" indent="-94995" algn="l" rtl="0">
              <a:spcBef>
                <a:spcPts val="280"/>
              </a:spcBef>
              <a:buClr>
                <a:schemeClr val="lt1"/>
              </a:buClr>
              <a:buSzPct val="1000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BABAB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BABAB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nl-NL" sz="1200">
                <a:solidFill>
                  <a:srgbClr val="BABABA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‹nr.›</a:t>
            </a:fld>
            <a:endParaRPr lang="nl-NL" sz="1200">
              <a:solidFill>
                <a:srgbClr val="BABAB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-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71052"/>
            <a:ext cx="9144000" cy="1785937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1812522" y="6077814"/>
            <a:ext cx="5518956" cy="455893"/>
          </a:xfrm>
        </p:spPr>
        <p:txBody>
          <a:bodyPr/>
          <a:lstStyle>
            <a:lvl1pPr algn="ctr">
              <a:defRPr sz="2025"/>
            </a:lvl1pPr>
          </a:lstStyle>
          <a:p>
            <a:r>
              <a:rPr lang="nl-NL" dirty="0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547922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663642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39818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71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200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6A308-9B61-43A1-8BAF-9888E11D8291}" type="datetimeFigureOut">
              <a:rPr lang="nl-NL" smtClean="0"/>
              <a:t>19-4-2021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8C1C0-83D5-412A-A744-EFC0634FDA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69027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9830"/>
            <a:ext cx="8435280" cy="663642"/>
          </a:xfrm>
          <a:ln w="12700">
            <a:miter lim="400000"/>
          </a:ln>
        </p:spPr>
        <p:txBody>
          <a:bodyPr wrap="square" lIns="71437" tIns="71437" rIns="71437" bIns="71437" anchor="t" anchorCtr="0">
            <a:spAutoFit/>
          </a:bodyPr>
          <a:lstStyle>
            <a:lvl1pPr algn="l">
              <a:defRPr lang="nl-NL"/>
            </a:lvl1pPr>
          </a:lstStyle>
          <a:p>
            <a:pPr lvl="0"/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39363"/>
            <a:ext cx="5302932" cy="1676997"/>
          </a:xfrm>
        </p:spPr>
        <p:txBody>
          <a:bodyPr wrap="square"/>
          <a:lstStyle>
            <a:lvl1pPr>
              <a:defRPr sz="1500"/>
            </a:lvl1pPr>
            <a:lvl2pPr>
              <a:defRPr sz="1500"/>
            </a:lvl2pPr>
            <a:lvl3pPr marL="468511" indent="-125611">
              <a:defRPr sz="1500"/>
            </a:lvl3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6A308-9B61-43A1-8BAF-9888E11D8291}" type="datetimeFigureOut">
              <a:rPr lang="nl-NL" smtClean="0"/>
              <a:t>19-4-2021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8C1C0-83D5-412A-A744-EFC0634FDA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32969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 mid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60848"/>
            <a:ext cx="5295921" cy="879022"/>
          </a:xfrm>
        </p:spPr>
        <p:txBody>
          <a:bodyPr/>
          <a:lstStyle>
            <a:lvl1pPr algn="l">
              <a:lnSpc>
                <a:spcPct val="70000"/>
              </a:lnSpc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2643519"/>
            <a:ext cx="5302932" cy="1676997"/>
          </a:xfrm>
        </p:spPr>
        <p:txBody>
          <a:bodyPr wrap="square"/>
          <a:lstStyle>
            <a:lvl1pPr>
              <a:defRPr sz="1500"/>
            </a:lvl1pPr>
            <a:lvl2pPr>
              <a:defRPr sz="1500"/>
            </a:lvl2pPr>
            <a:lvl3pPr marL="468511" indent="-125611">
              <a:defRPr sz="1500"/>
            </a:lvl3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6A308-9B61-43A1-8BAF-9888E11D8291}" type="datetimeFigureOut">
              <a:rPr lang="nl-NL" smtClean="0"/>
              <a:t>19-4-2021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8C1C0-83D5-412A-A744-EFC0634FDA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0816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114" y="4406900"/>
            <a:ext cx="7772400" cy="375102"/>
          </a:xfrm>
        </p:spPr>
        <p:txBody>
          <a:bodyPr anchor="t"/>
          <a:lstStyle>
            <a:lvl1pPr algn="l">
              <a:defRPr sz="15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114" y="4147215"/>
            <a:ext cx="7772400" cy="259685"/>
          </a:xfrm>
        </p:spPr>
        <p:txBody>
          <a:bodyPr anchor="b"/>
          <a:lstStyle>
            <a:lvl1pPr marL="0" indent="0">
              <a:buNone/>
              <a:defRPr sz="750">
                <a:solidFill>
                  <a:schemeClr val="tx1">
                    <a:tint val="75000"/>
                  </a:schemeClr>
                </a:solidFill>
              </a:defRPr>
            </a:lvl1pPr>
            <a:lvl2pPr marL="171450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2pPr>
            <a:lvl3pPr marL="342900" indent="0">
              <a:buNone/>
              <a:defRPr sz="600">
                <a:solidFill>
                  <a:schemeClr val="tx1">
                    <a:tint val="75000"/>
                  </a:schemeClr>
                </a:solidFill>
              </a:defRPr>
            </a:lvl3pPr>
            <a:lvl4pPr marL="514350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4pPr>
            <a:lvl5pPr marL="685800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5pPr>
            <a:lvl6pPr marL="857250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6pPr>
            <a:lvl7pPr marL="1028700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7pPr>
            <a:lvl8pPr marL="1200150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8pPr>
            <a:lvl9pPr marL="1371600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6A308-9B61-43A1-8BAF-9888E11D8291}" type="datetimeFigureOut">
              <a:rPr lang="nl-NL" smtClean="0"/>
              <a:t>19-4-2021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8C1C0-83D5-412A-A744-EFC0634FDA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08637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88104"/>
            <a:ext cx="8489286" cy="663642"/>
          </a:xfrm>
        </p:spPr>
        <p:txBody>
          <a:bodyPr/>
          <a:lstStyle>
            <a:lvl1pPr algn="l"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4086225" cy="859850"/>
          </a:xfrm>
        </p:spPr>
        <p:txBody>
          <a:bodyPr/>
          <a:lstStyle>
            <a:lvl1pPr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00575" y="1268760"/>
            <a:ext cx="4086225" cy="859850"/>
          </a:xfrm>
        </p:spPr>
        <p:txBody>
          <a:bodyPr/>
          <a:lstStyle>
            <a:lvl1pPr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6A308-9B61-43A1-8BAF-9888E11D8291}" type="datetimeFigureOut">
              <a:rPr lang="nl-NL" smtClean="0"/>
              <a:t>19-4-2021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8C1C0-83D5-412A-A744-EFC0634FDA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0791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88104"/>
            <a:ext cx="8229600" cy="663642"/>
          </a:xfrm>
        </p:spPr>
        <p:txBody>
          <a:bodyPr/>
          <a:lstStyle>
            <a:lvl1pPr algn="l"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17742"/>
            <a:ext cx="4040386" cy="282769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750" b="1"/>
            </a:lvl2pPr>
            <a:lvl3pPr marL="342900" indent="0">
              <a:buNone/>
              <a:defRPr sz="675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800511"/>
            <a:ext cx="4040386" cy="767517"/>
          </a:xfrm>
        </p:spPr>
        <p:txBody>
          <a:bodyPr/>
          <a:lstStyle>
            <a:lvl1pPr>
              <a:defRPr sz="900"/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224" y="1517742"/>
            <a:ext cx="4041576" cy="282769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750" b="1"/>
            </a:lvl2pPr>
            <a:lvl3pPr marL="342900" indent="0">
              <a:buNone/>
              <a:defRPr sz="675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224" y="1800511"/>
            <a:ext cx="4041576" cy="767517"/>
          </a:xfrm>
        </p:spPr>
        <p:txBody>
          <a:bodyPr/>
          <a:lstStyle>
            <a:lvl1pPr>
              <a:defRPr sz="900"/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6A308-9B61-43A1-8BAF-9888E11D8291}" type="datetimeFigureOut">
              <a:rPr lang="nl-NL" smtClean="0"/>
              <a:t>19-4-2021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8C1C0-83D5-412A-A744-EFC0634FDA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55568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88104"/>
            <a:ext cx="8354271" cy="663642"/>
          </a:xfrm>
        </p:spPr>
        <p:txBody>
          <a:bodyPr/>
          <a:lstStyle>
            <a:lvl1pPr algn="l">
              <a:defRPr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6A308-9B61-43A1-8BAF-9888E11D8291}" type="datetimeFigureOut">
              <a:rPr lang="nl-NL" smtClean="0"/>
              <a:t>19-4-2021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8C1C0-83D5-412A-A744-EFC0634FDA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1154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ABAB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ABAB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nl-NL" sz="1200" b="0" i="0" u="none" strike="noStrike" cap="none">
                <a:solidFill>
                  <a:srgbClr val="BABABA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‹nr.›</a:t>
            </a:fld>
            <a:endParaRPr lang="nl-NL" sz="1200" b="0" i="0" u="none" strike="noStrike" cap="none">
              <a:solidFill>
                <a:srgbClr val="BABAB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6A308-9B61-43A1-8BAF-9888E11D8291}" type="datetimeFigureOut">
              <a:rPr lang="nl-NL" smtClean="0"/>
              <a:t>19-4-2021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8C1C0-83D5-412A-A744-EFC0634FDA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20501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75415"/>
            <a:ext cx="3008114" cy="259685"/>
          </a:xfrm>
        </p:spPr>
        <p:txBody>
          <a:bodyPr anchor="b"/>
          <a:lstStyle>
            <a:lvl1pPr algn="l">
              <a:defRPr sz="75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4852" y="273050"/>
            <a:ext cx="5111948" cy="966033"/>
          </a:xfrm>
        </p:spPr>
        <p:txBody>
          <a:bodyPr/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750"/>
            </a:lvl4pPr>
            <a:lvl5pPr>
              <a:defRPr sz="750"/>
            </a:lvl5pPr>
            <a:lvl6pPr>
              <a:defRPr sz="750"/>
            </a:lvl6pPr>
            <a:lvl7pPr>
              <a:defRPr sz="750"/>
            </a:lvl7pPr>
            <a:lvl8pPr>
              <a:defRPr sz="750"/>
            </a:lvl8pPr>
            <a:lvl9pPr>
              <a:defRPr sz="75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114" cy="225061"/>
          </a:xfrm>
        </p:spPr>
        <p:txBody>
          <a:bodyPr/>
          <a:lstStyle>
            <a:lvl1pPr marL="0" indent="0">
              <a:buNone/>
              <a:defRPr sz="525"/>
            </a:lvl1pPr>
            <a:lvl2pPr marL="171450" indent="0">
              <a:buNone/>
              <a:defRPr sz="450"/>
            </a:lvl2pPr>
            <a:lvl3pPr marL="342900" indent="0">
              <a:buNone/>
              <a:defRPr sz="375"/>
            </a:lvl3pPr>
            <a:lvl4pPr marL="514350" indent="0">
              <a:buNone/>
              <a:defRPr sz="338"/>
            </a:lvl4pPr>
            <a:lvl5pPr marL="685800" indent="0">
              <a:buNone/>
              <a:defRPr sz="338"/>
            </a:lvl5pPr>
            <a:lvl6pPr marL="857250" indent="0">
              <a:buNone/>
              <a:defRPr sz="338"/>
            </a:lvl6pPr>
            <a:lvl7pPr marL="1028700" indent="0">
              <a:buNone/>
              <a:defRPr sz="338"/>
            </a:lvl7pPr>
            <a:lvl8pPr marL="1200150" indent="0">
              <a:buNone/>
              <a:defRPr sz="338"/>
            </a:lvl8pPr>
            <a:lvl9pPr marL="1371600" indent="0">
              <a:buNone/>
              <a:defRPr sz="338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6A308-9B61-43A1-8BAF-9888E11D8291}" type="datetimeFigureOut">
              <a:rPr lang="nl-NL" smtClean="0"/>
              <a:t>19-4-2021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8C1C0-83D5-412A-A744-EFC0634FDA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65424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486" y="5107653"/>
            <a:ext cx="5486400" cy="259685"/>
          </a:xfrm>
        </p:spPr>
        <p:txBody>
          <a:bodyPr anchor="b"/>
          <a:lstStyle>
            <a:lvl1pPr algn="l">
              <a:defRPr sz="75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486" y="612775"/>
            <a:ext cx="5486400" cy="328935"/>
          </a:xfrm>
        </p:spPr>
        <p:txBody>
          <a:bodyPr/>
          <a:lstStyle>
            <a:lvl1pPr marL="0" indent="0">
              <a:buNone/>
              <a:defRPr sz="1200"/>
            </a:lvl1pPr>
            <a:lvl2pPr marL="171450" indent="0">
              <a:buNone/>
              <a:defRPr sz="1050"/>
            </a:lvl2pPr>
            <a:lvl3pPr marL="342900" indent="0">
              <a:buNone/>
              <a:defRPr sz="900"/>
            </a:lvl3pPr>
            <a:lvl4pPr marL="514350" indent="0">
              <a:buNone/>
              <a:defRPr sz="750"/>
            </a:lvl4pPr>
            <a:lvl5pPr marL="685800" indent="0">
              <a:buNone/>
              <a:defRPr sz="750"/>
            </a:lvl5pPr>
            <a:lvl6pPr marL="857250" indent="0">
              <a:buNone/>
              <a:defRPr sz="750"/>
            </a:lvl6pPr>
            <a:lvl7pPr marL="1028700" indent="0">
              <a:buNone/>
              <a:defRPr sz="750"/>
            </a:lvl7pPr>
            <a:lvl8pPr marL="1200150" indent="0">
              <a:buNone/>
              <a:defRPr sz="750"/>
            </a:lvl8pPr>
            <a:lvl9pPr marL="1371600" indent="0">
              <a:buNone/>
              <a:defRPr sz="75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486" y="5367338"/>
            <a:ext cx="5486400" cy="225061"/>
          </a:xfrm>
        </p:spPr>
        <p:txBody>
          <a:bodyPr/>
          <a:lstStyle>
            <a:lvl1pPr marL="0" indent="0">
              <a:buNone/>
              <a:defRPr sz="525"/>
            </a:lvl1pPr>
            <a:lvl2pPr marL="171450" indent="0">
              <a:buNone/>
              <a:defRPr sz="450"/>
            </a:lvl2pPr>
            <a:lvl3pPr marL="342900" indent="0">
              <a:buNone/>
              <a:defRPr sz="375"/>
            </a:lvl3pPr>
            <a:lvl4pPr marL="514350" indent="0">
              <a:buNone/>
              <a:defRPr sz="338"/>
            </a:lvl4pPr>
            <a:lvl5pPr marL="685800" indent="0">
              <a:buNone/>
              <a:defRPr sz="338"/>
            </a:lvl5pPr>
            <a:lvl6pPr marL="857250" indent="0">
              <a:buNone/>
              <a:defRPr sz="338"/>
            </a:lvl6pPr>
            <a:lvl7pPr marL="1028700" indent="0">
              <a:buNone/>
              <a:defRPr sz="338"/>
            </a:lvl7pPr>
            <a:lvl8pPr marL="1200150" indent="0">
              <a:buNone/>
              <a:defRPr sz="338"/>
            </a:lvl8pPr>
            <a:lvl9pPr marL="1371600" indent="0">
              <a:buNone/>
              <a:defRPr sz="338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6A308-9B61-43A1-8BAF-9888E11D8291}" type="datetimeFigureOut">
              <a:rPr lang="nl-NL" smtClean="0"/>
              <a:t>19-4-2021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8C1C0-83D5-412A-A744-EFC0634FDA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89779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1744"/>
            <a:ext cx="5295921" cy="1183015"/>
          </a:xfrm>
          <a:ln w="12700">
            <a:miter lim="400000"/>
          </a:ln>
        </p:spPr>
        <p:txBody>
          <a:bodyPr wrap="square" lIns="71437" tIns="71437" rIns="71437" bIns="71437" anchor="t" anchorCtr="0">
            <a:spAutoFit/>
          </a:bodyPr>
          <a:lstStyle>
            <a:lvl1pPr>
              <a:defRPr lang="nl-NL"/>
            </a:lvl1pPr>
          </a:lstStyle>
          <a:p>
            <a:pPr lvl="0" algn="l"/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7954" y="1136577"/>
            <a:ext cx="2886558" cy="222041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6A308-9B61-43A1-8BAF-9888E11D8291}" type="datetimeFigureOut">
              <a:rPr lang="nl-NL" smtClean="0"/>
              <a:t>19-4-2021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8C1C0-83D5-412A-A744-EFC0634FDA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37908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023158" y="274638"/>
            <a:ext cx="663642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816770" y="274638"/>
            <a:ext cx="175548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6A308-9B61-43A1-8BAF-9888E11D8291}" type="datetimeFigureOut">
              <a:rPr lang="nl-NL" smtClean="0"/>
              <a:t>19-4-2021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8C1C0-83D5-412A-A744-EFC0634FDA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03499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2"/>
            <a:ext cx="3916937" cy="200939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23D1D28-41F7-48A1-B4BB-4EBE3C6D44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2A47931-EA74-48EC-B8B6-A6E037A7F496}" type="datetimeFigureOut">
              <a:rPr lang="nl-NL"/>
              <a:pPr>
                <a:defRPr/>
              </a:pPr>
              <a:t>19-4-2021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8FC8F77-7F5B-414F-A77B-47377D305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26C359A-04CA-4516-A78C-FD72D7FCC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7020223-62BC-4C59-9215-2E2E85986E4B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98225535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ctrTitle"/>
          </p:nvPr>
        </p:nvSpPr>
        <p:spPr>
          <a:xfrm>
            <a:off x="422029" y="1371600"/>
            <a:ext cx="8229600" cy="182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800" b="1" i="0" u="none" strike="noStrike" cap="none">
                <a:solidFill>
                  <a:srgbClr val="A7F08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ubTitle" idx="1"/>
          </p:nvPr>
        </p:nvSpPr>
        <p:spPr>
          <a:xfrm>
            <a:off x="1371600" y="3331698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560"/>
              </a:spcBef>
              <a:spcAft>
                <a:spcPts val="0"/>
              </a:spcAft>
              <a:buClr>
                <a:srgbClr val="F9F9F9"/>
              </a:buClr>
              <a:buFont typeface="Noto Sans Symbols"/>
              <a:buNone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457200" marR="0" lvl="1" indent="0" algn="ctr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914400" marR="0" lvl="2" indent="0" algn="ctr" rtl="0"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Font typeface="Noto Sans Symbols"/>
              <a:buNone/>
              <a:defRPr sz="22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286000" marR="0" lvl="5" indent="0" algn="ctr" rtl="0">
              <a:spcBef>
                <a:spcPts val="360"/>
              </a:spcBef>
              <a:buClr>
                <a:schemeClr val="lt1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2743200" marR="0" lvl="6" indent="0" algn="ctr" rtl="0">
              <a:spcBef>
                <a:spcPts val="320"/>
              </a:spcBef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200400" marR="0" lvl="7" indent="0" algn="ctr" rtl="0">
              <a:spcBef>
                <a:spcPts val="280"/>
              </a:spcBef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3657600" marR="0" lvl="8" indent="0" algn="ctr" rtl="0">
              <a:spcBef>
                <a:spcPts val="280"/>
              </a:spcBef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BABAB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BABAB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nl-NL" sz="1200">
                <a:solidFill>
                  <a:srgbClr val="BABABA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‹nr.›</a:t>
            </a:fld>
            <a:endParaRPr lang="nl-NL" sz="1200">
              <a:solidFill>
                <a:srgbClr val="BABAB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FE15B"/>
              </a:buClr>
              <a:buFont typeface="Merriweather"/>
              <a:buNone/>
              <a:defRPr sz="4800" b="1" i="0" u="none" strike="noStrike" cap="none">
                <a:solidFill>
                  <a:srgbClr val="8FE15B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1600200" y="2507785"/>
            <a:ext cx="7086600" cy="15097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73152" marR="0" lvl="0" indent="-9652" algn="l" rtl="0">
              <a:spcBef>
                <a:spcPts val="400"/>
              </a:spcBef>
              <a:spcAft>
                <a:spcPts val="0"/>
              </a:spcAft>
              <a:buClr>
                <a:srgbClr val="F9F9F9"/>
              </a:buClr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868363" marR="0" lvl="1" indent="-284163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1133475" marR="0" lvl="2" indent="-231775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352550" marR="0" lvl="3" indent="-18415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1544638" marR="0" lvl="4" indent="-185737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1764792" marR="0" lvl="5" indent="-75692" algn="l" rtl="0">
              <a:spcBef>
                <a:spcPts val="360"/>
              </a:spcBef>
              <a:buClr>
                <a:schemeClr val="lt1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1965960" marR="0" lvl="6" indent="-86360" algn="l" rtl="0">
              <a:spcBef>
                <a:spcPts val="320"/>
              </a:spcBef>
              <a:buClr>
                <a:schemeClr val="lt1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2167128" marR="0" lvl="7" indent="-97027" algn="l" rtl="0">
              <a:spcBef>
                <a:spcPts val="280"/>
              </a:spcBef>
              <a:buClr>
                <a:schemeClr val="lt1"/>
              </a:buClr>
              <a:buSzPct val="1000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2368296" marR="0" lvl="8" indent="-94995" algn="l" rtl="0">
              <a:spcBef>
                <a:spcPts val="280"/>
              </a:spcBef>
              <a:buClr>
                <a:schemeClr val="lt1"/>
              </a:buClr>
              <a:buSzPct val="1000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BABAB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BABAB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nl-NL" sz="1200">
                <a:solidFill>
                  <a:srgbClr val="BABABA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‹nr.›</a:t>
            </a:fld>
            <a:endParaRPr lang="nl-NL" sz="1200">
              <a:solidFill>
                <a:srgbClr val="BABAB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rgbClr val="A7F08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547688" marR="0" lvl="0" indent="-313372" algn="l" rtl="0">
              <a:spcBef>
                <a:spcPts val="520"/>
              </a:spcBef>
              <a:spcAft>
                <a:spcPts val="0"/>
              </a:spcAft>
              <a:buClr>
                <a:srgbClr val="F9F9F9"/>
              </a:buClr>
              <a:buSzPct val="64999"/>
              <a:buFont typeface="Noto Sans Symbols"/>
              <a:buChar char="⬜"/>
              <a:defRPr sz="26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868363" marR="0" lvl="1" indent="-162243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Char char="◼"/>
              <a:defRPr sz="24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1133475" marR="0" lvl="2" indent="-11112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95000"/>
              <a:buFont typeface="Noto Sans Symbols"/>
              <a:buChar char="▫"/>
              <a:defRPr sz="20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352550" marR="0" lvl="3" indent="-6985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1544638" marR="0" lvl="4" indent="-71437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◾"/>
              <a:defRPr sz="1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1764792" marR="0" lvl="5" indent="-75692" algn="l" rtl="0">
              <a:spcBef>
                <a:spcPts val="360"/>
              </a:spcBef>
              <a:buClr>
                <a:schemeClr val="lt1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1965960" marR="0" lvl="6" indent="-86360" algn="l" rtl="0">
              <a:spcBef>
                <a:spcPts val="320"/>
              </a:spcBef>
              <a:buClr>
                <a:schemeClr val="lt1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2167128" marR="0" lvl="7" indent="-97027" algn="l" rtl="0">
              <a:spcBef>
                <a:spcPts val="280"/>
              </a:spcBef>
              <a:buClr>
                <a:schemeClr val="lt1"/>
              </a:buClr>
              <a:buSzPct val="1000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2368296" marR="0" lvl="8" indent="-94995" algn="l" rtl="0">
              <a:spcBef>
                <a:spcPts val="280"/>
              </a:spcBef>
              <a:buClr>
                <a:schemeClr val="lt1"/>
              </a:buClr>
              <a:buSzPct val="1000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547688" marR="0" lvl="0" indent="-313372" algn="l" rtl="0">
              <a:spcBef>
                <a:spcPts val="520"/>
              </a:spcBef>
              <a:spcAft>
                <a:spcPts val="0"/>
              </a:spcAft>
              <a:buClr>
                <a:srgbClr val="F9F9F9"/>
              </a:buClr>
              <a:buSzPct val="64999"/>
              <a:buFont typeface="Noto Sans Symbols"/>
              <a:buChar char="⬜"/>
              <a:defRPr sz="26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868363" marR="0" lvl="1" indent="-162243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Char char="◼"/>
              <a:defRPr sz="24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1133475" marR="0" lvl="2" indent="-11112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95000"/>
              <a:buFont typeface="Noto Sans Symbols"/>
              <a:buChar char="▫"/>
              <a:defRPr sz="20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352550" marR="0" lvl="3" indent="-6985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1544638" marR="0" lvl="4" indent="-71437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◾"/>
              <a:defRPr sz="1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1764792" marR="0" lvl="5" indent="-75692" algn="l" rtl="0">
              <a:spcBef>
                <a:spcPts val="360"/>
              </a:spcBef>
              <a:buClr>
                <a:schemeClr val="lt1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1965960" marR="0" lvl="6" indent="-86360" algn="l" rtl="0">
              <a:spcBef>
                <a:spcPts val="320"/>
              </a:spcBef>
              <a:buClr>
                <a:schemeClr val="lt1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2167128" marR="0" lvl="7" indent="-97027" algn="l" rtl="0">
              <a:spcBef>
                <a:spcPts val="280"/>
              </a:spcBef>
              <a:buClr>
                <a:schemeClr val="lt1"/>
              </a:buClr>
              <a:buSzPct val="1000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2368296" marR="0" lvl="8" indent="-94995" algn="l" rtl="0">
              <a:spcBef>
                <a:spcPts val="280"/>
              </a:spcBef>
              <a:buClr>
                <a:schemeClr val="lt1"/>
              </a:buClr>
              <a:buSzPct val="1000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BABAB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BABAB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nl-NL" sz="1200">
                <a:solidFill>
                  <a:srgbClr val="BABABA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‹nr.›</a:t>
            </a:fld>
            <a:endParaRPr lang="nl-NL" sz="1200">
              <a:solidFill>
                <a:srgbClr val="BABAB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rgbClr val="A7F08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7508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rgbClr val="F9F9F9"/>
              </a:buClr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868363" marR="0" lvl="1" indent="-284163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Noto Sans Symbols"/>
              <a:buNone/>
              <a:defRPr sz="20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1133475" marR="0" lvl="2" indent="-231775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Noto Sans Symbols"/>
              <a:buNone/>
              <a:defRPr sz="18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352550" marR="0" lvl="3" indent="-18415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1544638" marR="0" lvl="4" indent="-185737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1764792" marR="0" lvl="5" indent="-75692" algn="l" rtl="0">
              <a:spcBef>
                <a:spcPts val="360"/>
              </a:spcBef>
              <a:buClr>
                <a:schemeClr val="lt1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1965960" marR="0" lvl="6" indent="-86360" algn="l" rtl="0">
              <a:spcBef>
                <a:spcPts val="320"/>
              </a:spcBef>
              <a:buClr>
                <a:schemeClr val="lt1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2167128" marR="0" lvl="7" indent="-97027" algn="l" rtl="0">
              <a:spcBef>
                <a:spcPts val="280"/>
              </a:spcBef>
              <a:buClr>
                <a:schemeClr val="lt1"/>
              </a:buClr>
              <a:buSzPct val="1000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2368296" marR="0" lvl="8" indent="-94995" algn="l" rtl="0">
              <a:spcBef>
                <a:spcPts val="280"/>
              </a:spcBef>
              <a:buClr>
                <a:schemeClr val="lt1"/>
              </a:buClr>
              <a:buSzPct val="1000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2"/>
          </p:nvPr>
        </p:nvSpPr>
        <p:spPr>
          <a:xfrm>
            <a:off x="4645025" y="1535112"/>
            <a:ext cx="4041774" cy="7508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rgbClr val="F9F9F9"/>
              </a:buClr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868363" marR="0" lvl="1" indent="-284163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Noto Sans Symbols"/>
              <a:buNone/>
              <a:defRPr sz="20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1133475" marR="0" lvl="2" indent="-231775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Noto Sans Symbols"/>
              <a:buNone/>
              <a:defRPr sz="18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352550" marR="0" lvl="3" indent="-18415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1544638" marR="0" lvl="4" indent="-185737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Noto Sans Symbols"/>
              <a:buNone/>
              <a:defRPr sz="16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1764792" marR="0" lvl="5" indent="-75692" algn="l" rtl="0">
              <a:spcBef>
                <a:spcPts val="360"/>
              </a:spcBef>
              <a:buClr>
                <a:schemeClr val="lt1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1965960" marR="0" lvl="6" indent="-86360" algn="l" rtl="0">
              <a:spcBef>
                <a:spcPts val="320"/>
              </a:spcBef>
              <a:buClr>
                <a:schemeClr val="lt1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2167128" marR="0" lvl="7" indent="-97027" algn="l" rtl="0">
              <a:spcBef>
                <a:spcPts val="280"/>
              </a:spcBef>
              <a:buClr>
                <a:schemeClr val="lt1"/>
              </a:buClr>
              <a:buSzPct val="1000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2368296" marR="0" lvl="8" indent="-94995" algn="l" rtl="0">
              <a:spcBef>
                <a:spcPts val="280"/>
              </a:spcBef>
              <a:buClr>
                <a:schemeClr val="lt1"/>
              </a:buClr>
              <a:buSzPct val="1000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3"/>
          </p:nvPr>
        </p:nvSpPr>
        <p:spPr>
          <a:xfrm>
            <a:off x="457200" y="2362200"/>
            <a:ext cx="4040187" cy="37639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547688" marR="0" lvl="0" indent="-321628" algn="l" rtl="0">
              <a:spcBef>
                <a:spcPts val="480"/>
              </a:spcBef>
              <a:spcAft>
                <a:spcPts val="0"/>
              </a:spcAft>
              <a:buClr>
                <a:srgbClr val="F9F9F9"/>
              </a:buClr>
              <a:buSzPct val="65000"/>
              <a:buFont typeface="Noto Sans Symbols"/>
              <a:buChar char="⬜"/>
              <a:defRPr sz="24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868363" marR="0" lvl="1" indent="-182562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Char char="◼"/>
              <a:defRPr sz="20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1133475" marR="0" lvl="2" indent="-123189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ct val="95000"/>
              <a:buFont typeface="Noto Sans Symbols"/>
              <a:buChar char="▫"/>
              <a:defRPr sz="1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352550" marR="0" lvl="3" indent="-8255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1544638" marR="0" lvl="4" indent="-84137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1764792" marR="0" lvl="5" indent="-75692" algn="l" rtl="0">
              <a:spcBef>
                <a:spcPts val="360"/>
              </a:spcBef>
              <a:buClr>
                <a:schemeClr val="lt1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1965960" marR="0" lvl="6" indent="-86360" algn="l" rtl="0">
              <a:spcBef>
                <a:spcPts val="320"/>
              </a:spcBef>
              <a:buClr>
                <a:schemeClr val="lt1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2167128" marR="0" lvl="7" indent="-97027" algn="l" rtl="0">
              <a:spcBef>
                <a:spcPts val="280"/>
              </a:spcBef>
              <a:buClr>
                <a:schemeClr val="lt1"/>
              </a:buClr>
              <a:buSzPct val="1000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2368296" marR="0" lvl="8" indent="-94995" algn="l" rtl="0">
              <a:spcBef>
                <a:spcPts val="280"/>
              </a:spcBef>
              <a:buClr>
                <a:schemeClr val="lt1"/>
              </a:buClr>
              <a:buSzPct val="1000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4"/>
          </p:nvPr>
        </p:nvSpPr>
        <p:spPr>
          <a:xfrm>
            <a:off x="4645025" y="2362200"/>
            <a:ext cx="4041774" cy="37639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547688" marR="0" lvl="0" indent="-321628" algn="l" rtl="0">
              <a:spcBef>
                <a:spcPts val="480"/>
              </a:spcBef>
              <a:spcAft>
                <a:spcPts val="0"/>
              </a:spcAft>
              <a:buClr>
                <a:srgbClr val="F9F9F9"/>
              </a:buClr>
              <a:buSzPct val="65000"/>
              <a:buFont typeface="Noto Sans Symbols"/>
              <a:buChar char="⬜"/>
              <a:defRPr sz="24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868363" marR="0" lvl="1" indent="-182562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Char char="◼"/>
              <a:defRPr sz="20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1133475" marR="0" lvl="2" indent="-123189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ct val="95000"/>
              <a:buFont typeface="Noto Sans Symbols"/>
              <a:buChar char="▫"/>
              <a:defRPr sz="1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352550" marR="0" lvl="3" indent="-8255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1544638" marR="0" lvl="4" indent="-84137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◾"/>
              <a:defRPr sz="16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1764792" marR="0" lvl="5" indent="-75692" algn="l" rtl="0">
              <a:spcBef>
                <a:spcPts val="360"/>
              </a:spcBef>
              <a:buClr>
                <a:schemeClr val="lt1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1965960" marR="0" lvl="6" indent="-86360" algn="l" rtl="0">
              <a:spcBef>
                <a:spcPts val="320"/>
              </a:spcBef>
              <a:buClr>
                <a:schemeClr val="lt1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2167128" marR="0" lvl="7" indent="-97027" algn="l" rtl="0">
              <a:spcBef>
                <a:spcPts val="280"/>
              </a:spcBef>
              <a:buClr>
                <a:schemeClr val="lt1"/>
              </a:buClr>
              <a:buSzPct val="1000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2368296" marR="0" lvl="8" indent="-94995" algn="l" rtl="0">
              <a:spcBef>
                <a:spcPts val="280"/>
              </a:spcBef>
              <a:buClr>
                <a:schemeClr val="lt1"/>
              </a:buClr>
              <a:buSzPct val="1000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BABAB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BABAB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nl-NL" sz="1200">
                <a:solidFill>
                  <a:srgbClr val="BABABA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‹nr.›</a:t>
            </a:fld>
            <a:endParaRPr lang="nl-NL" sz="1200">
              <a:solidFill>
                <a:srgbClr val="BABAB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rgbClr val="A7F08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BABAB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BABAB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nl-NL" sz="1200">
                <a:solidFill>
                  <a:srgbClr val="BABABA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‹nr.›</a:t>
            </a:fld>
            <a:endParaRPr lang="nl-NL" sz="1200">
              <a:solidFill>
                <a:srgbClr val="BABAB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A3FD74"/>
              </a:buClr>
              <a:buFont typeface="Merriweather"/>
              <a:buNone/>
              <a:defRPr sz="2200" b="0" i="0" u="none" strike="noStrike" cap="none">
                <a:solidFill>
                  <a:srgbClr val="A3FD74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457200" y="1524000"/>
            <a:ext cx="3008313" cy="46021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rgbClr val="F9F9F9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868363" marR="0" lvl="1" indent="-284163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Font typeface="Noto Sans Symbols"/>
              <a:buNone/>
              <a:defRPr sz="12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1133475" marR="0" lvl="2" indent="-231775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Font typeface="Noto Sans Symbols"/>
              <a:buNone/>
              <a:defRPr sz="10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352550" marR="0" lvl="3" indent="-18415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1544638" marR="0" lvl="4" indent="-185737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Font typeface="Noto Sans Symbols"/>
              <a:buNone/>
              <a:defRPr sz="9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1764792" marR="0" lvl="5" indent="-75692" algn="l" rtl="0">
              <a:spcBef>
                <a:spcPts val="360"/>
              </a:spcBef>
              <a:buClr>
                <a:schemeClr val="lt1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1965960" marR="0" lvl="6" indent="-86360" algn="l" rtl="0">
              <a:spcBef>
                <a:spcPts val="320"/>
              </a:spcBef>
              <a:buClr>
                <a:schemeClr val="lt1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2167128" marR="0" lvl="7" indent="-97027" algn="l" rtl="0">
              <a:spcBef>
                <a:spcPts val="280"/>
              </a:spcBef>
              <a:buClr>
                <a:schemeClr val="lt1"/>
              </a:buClr>
              <a:buSzPct val="1000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2368296" marR="0" lvl="8" indent="-94995" algn="l" rtl="0">
              <a:spcBef>
                <a:spcPts val="280"/>
              </a:spcBef>
              <a:buClr>
                <a:schemeClr val="lt1"/>
              </a:buClr>
              <a:buSzPct val="1000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547688" marR="0" lvl="0" indent="-313372" algn="l" rtl="0">
              <a:spcBef>
                <a:spcPts val="520"/>
              </a:spcBef>
              <a:spcAft>
                <a:spcPts val="0"/>
              </a:spcAft>
              <a:buClr>
                <a:srgbClr val="F9F9F9"/>
              </a:buClr>
              <a:buSzPct val="64999"/>
              <a:buFont typeface="Noto Sans Symbols"/>
              <a:buChar char="⬜"/>
              <a:defRPr sz="26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868363" marR="0" lvl="1" indent="-162243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Char char="◼"/>
              <a:defRPr sz="24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1133475" marR="0" lvl="2" indent="-99060" algn="l" rtl="0"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ct val="95000"/>
              <a:buFont typeface="Noto Sans Symbols"/>
              <a:buChar char="▫"/>
              <a:defRPr sz="22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352550" marR="0" lvl="3" indent="-571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1544638" marR="0" lvl="4" indent="-71437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◾"/>
              <a:defRPr sz="1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1764792" marR="0" lvl="5" indent="-75692" algn="l" rtl="0">
              <a:spcBef>
                <a:spcPts val="360"/>
              </a:spcBef>
              <a:buClr>
                <a:schemeClr val="lt1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1965960" marR="0" lvl="6" indent="-86360" algn="l" rtl="0">
              <a:spcBef>
                <a:spcPts val="320"/>
              </a:spcBef>
              <a:buClr>
                <a:schemeClr val="lt1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2167128" marR="0" lvl="7" indent="-97027" algn="l" rtl="0">
              <a:spcBef>
                <a:spcPts val="280"/>
              </a:spcBef>
              <a:buClr>
                <a:schemeClr val="lt1"/>
              </a:buClr>
              <a:buSzPct val="1000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2368296" marR="0" lvl="8" indent="-94995" algn="l" rtl="0">
              <a:spcBef>
                <a:spcPts val="280"/>
              </a:spcBef>
              <a:buClr>
                <a:schemeClr val="lt1"/>
              </a:buClr>
              <a:buSzPct val="1000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BABAB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BABAB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nl-NL" sz="1200">
                <a:solidFill>
                  <a:srgbClr val="BABABA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‹nr.›</a:t>
            </a:fld>
            <a:endParaRPr lang="nl-NL" sz="1200">
              <a:solidFill>
                <a:srgbClr val="BABAB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828800" y="609600"/>
            <a:ext cx="5486399" cy="5222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A7F081"/>
              </a:buClr>
              <a:buFont typeface="Merriweather"/>
              <a:buNone/>
              <a:defRPr sz="2000" b="1" i="0" u="none" strike="noStrike" cap="none">
                <a:solidFill>
                  <a:srgbClr val="A7F08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1828800" y="1831975"/>
            <a:ext cx="5486399" cy="3962399"/>
          </a:xfrm>
          <a:prstGeom prst="rect">
            <a:avLst/>
          </a:prstGeom>
          <a:solidFill>
            <a:schemeClr val="dk2"/>
          </a:solidFill>
          <a:ln w="44450" cap="sq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  <a:effectLst>
            <a:outerShdw blurRad="190500" dist="228600" dir="2700000" sy="90000">
              <a:srgbClr val="000000">
                <a:alpha val="24705"/>
              </a:srgbClr>
            </a:outerShdw>
          </a:effectLst>
        </p:spPr>
        <p:txBody>
          <a:bodyPr lIns="91425" tIns="91425" rIns="91425" bIns="91425" anchor="t" anchorCtr="0"/>
          <a:lstStyle>
            <a:lvl1pPr marL="547688" marR="0" lvl="0" indent="-1587" algn="l" rtl="0">
              <a:spcBef>
                <a:spcPts val="640"/>
              </a:spcBef>
              <a:spcAft>
                <a:spcPts val="0"/>
              </a:spcAft>
              <a:buClr>
                <a:srgbClr val="F9F9F9"/>
              </a:buClr>
              <a:buFont typeface="Noto Sans Symbols"/>
              <a:buNone/>
              <a:defRPr sz="32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868363" marR="0" lvl="1" indent="-162243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Char char="◼"/>
              <a:defRPr sz="24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1133475" marR="0" lvl="2" indent="-99060" algn="l" rtl="0"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ct val="95000"/>
              <a:buFont typeface="Noto Sans Symbols"/>
              <a:buChar char="▫"/>
              <a:defRPr sz="22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352550" marR="0" lvl="3" indent="-571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1544638" marR="0" lvl="4" indent="-5873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◾"/>
              <a:defRPr sz="20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1764792" marR="0" lvl="5" indent="-75692" algn="l" rtl="0">
              <a:spcBef>
                <a:spcPts val="360"/>
              </a:spcBef>
              <a:buClr>
                <a:schemeClr val="lt1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1965960" marR="0" lvl="6" indent="-86360" algn="l" rtl="0">
              <a:spcBef>
                <a:spcPts val="320"/>
              </a:spcBef>
              <a:buClr>
                <a:schemeClr val="lt1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2167128" marR="0" lvl="7" indent="-97027" algn="l" rtl="0">
              <a:spcBef>
                <a:spcPts val="280"/>
              </a:spcBef>
              <a:buClr>
                <a:schemeClr val="lt1"/>
              </a:buClr>
              <a:buSzPct val="1000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2368296" marR="0" lvl="8" indent="-94995" algn="l" rtl="0">
              <a:spcBef>
                <a:spcPts val="280"/>
              </a:spcBef>
              <a:buClr>
                <a:schemeClr val="lt1"/>
              </a:buClr>
              <a:buSzPct val="1000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828800" y="1166787"/>
            <a:ext cx="5486399" cy="5303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280"/>
              </a:spcBef>
              <a:spcAft>
                <a:spcPts val="0"/>
              </a:spcAft>
              <a:buClr>
                <a:srgbClr val="F9F9F9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868363" marR="0" lvl="1" indent="-223203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Char char="◼"/>
              <a:defRPr sz="12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1133475" marR="0" lvl="2" indent="-17145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ct val="95000"/>
              <a:buFont typeface="Noto Sans Symbols"/>
              <a:buChar char="▫"/>
              <a:defRPr sz="10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352550" marR="0" lvl="3" indent="-1270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•"/>
              <a:defRPr sz="9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1544638" marR="0" lvl="4" indent="-128587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◾"/>
              <a:defRPr sz="9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1764792" marR="0" lvl="5" indent="-75692" algn="l" rtl="0">
              <a:spcBef>
                <a:spcPts val="360"/>
              </a:spcBef>
              <a:buClr>
                <a:schemeClr val="lt1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1965960" marR="0" lvl="6" indent="-86360" algn="l" rtl="0">
              <a:spcBef>
                <a:spcPts val="320"/>
              </a:spcBef>
              <a:buClr>
                <a:schemeClr val="lt1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2167128" marR="0" lvl="7" indent="-97027" algn="l" rtl="0">
              <a:spcBef>
                <a:spcPts val="280"/>
              </a:spcBef>
              <a:buClr>
                <a:schemeClr val="lt1"/>
              </a:buClr>
              <a:buSzPct val="1000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2368296" marR="0" lvl="8" indent="-94995" algn="l" rtl="0">
              <a:spcBef>
                <a:spcPts val="280"/>
              </a:spcBef>
              <a:buClr>
                <a:schemeClr val="lt1"/>
              </a:buClr>
              <a:buSzPct val="1000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BABAB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BABAB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nl-NL" sz="1200">
                <a:solidFill>
                  <a:srgbClr val="BABABA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‹nr.›</a:t>
            </a:fld>
            <a:endParaRPr lang="nl-NL" sz="1200">
              <a:solidFill>
                <a:srgbClr val="BABAB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75000">
              <a:srgbClr val="CDF7BA"/>
            </a:gs>
            <a:gs pos="100000">
              <a:srgbClr val="E5FADD"/>
            </a:gs>
          </a:gsLst>
          <a:lin ang="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rgbClr val="A7F08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100" b="1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7085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547688" marR="0" lvl="0" indent="-305117" algn="l" rtl="0">
              <a:spcBef>
                <a:spcPts val="560"/>
              </a:spcBef>
              <a:spcAft>
                <a:spcPts val="0"/>
              </a:spcAft>
              <a:buClr>
                <a:srgbClr val="F9F9F9"/>
              </a:buClr>
              <a:buSzPct val="65000"/>
              <a:buFont typeface="Noto Sans Symbols"/>
              <a:buChar char="⬜"/>
              <a:defRPr sz="2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868363" marR="0" lvl="1" indent="-162243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80000"/>
              <a:buFont typeface="Noto Sans Symbols"/>
              <a:buChar char="◼"/>
              <a:defRPr sz="24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1133475" marR="0" lvl="2" indent="-99060" algn="l" rtl="0"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ct val="95000"/>
              <a:buFont typeface="Noto Sans Symbols"/>
              <a:buChar char="▫"/>
              <a:defRPr sz="22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352550" marR="0" lvl="3" indent="-571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1544638" marR="0" lvl="4" indent="-5873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◾"/>
              <a:defRPr sz="20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1764792" marR="0" lvl="5" indent="-75692" algn="l" rtl="0">
              <a:spcBef>
                <a:spcPts val="360"/>
              </a:spcBef>
              <a:buClr>
                <a:schemeClr val="lt1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1965960" marR="0" lvl="6" indent="-86360" algn="l" rtl="0">
              <a:spcBef>
                <a:spcPts val="320"/>
              </a:spcBef>
              <a:buClr>
                <a:schemeClr val="lt1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2167128" marR="0" lvl="7" indent="-97027" algn="l" rtl="0">
              <a:spcBef>
                <a:spcPts val="280"/>
              </a:spcBef>
              <a:buClr>
                <a:schemeClr val="lt1"/>
              </a:buClr>
              <a:buSzPct val="1000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2368296" marR="0" lvl="8" indent="-94995" algn="l" rtl="0">
              <a:spcBef>
                <a:spcPts val="280"/>
              </a:spcBef>
              <a:buClr>
                <a:schemeClr val="lt1"/>
              </a:buClr>
              <a:buSzPct val="100000"/>
              <a:buFont typeface="Noto Sans Symbols"/>
              <a:buChar char="⚫"/>
              <a:defRPr sz="1400" b="0" i="0" u="none" strike="noStrike" cap="none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ABAB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ABAB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lIns="0" tIns="45700" rIns="0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nl-NL" sz="1200" b="0" i="0" u="none" strike="noStrike" cap="none">
                <a:solidFill>
                  <a:srgbClr val="BABABA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‹nr.›</a:t>
            </a:fld>
            <a:endParaRPr lang="nl-NL" sz="1200" b="0" i="0" u="none" strike="noStrike" cap="none">
              <a:solidFill>
                <a:srgbClr val="BABAB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9830"/>
            <a:ext cx="8541214" cy="663642"/>
          </a:xfrm>
          <a:prstGeom prst="rect">
            <a:avLst/>
          </a:prstGeom>
          <a:ln w="12700">
            <a:miter lim="400000"/>
          </a:ln>
        </p:spPr>
        <p:txBody>
          <a:bodyPr wrap="square" lIns="71437" tIns="71437" rIns="71437" bIns="71437" anchor="t" anchorCtr="0">
            <a:spAutoFit/>
          </a:bodyPr>
          <a:lstStyle/>
          <a:p>
            <a:pPr lvl="0" algn="l"/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402529"/>
            <a:ext cx="6005010" cy="1755480"/>
          </a:xfrm>
          <a:prstGeom prst="rect">
            <a:avLst/>
          </a:prstGeom>
          <a:ln w="12700">
            <a:miter lim="400000"/>
          </a:ln>
        </p:spPr>
        <p:txBody>
          <a:bodyPr wrap="square" lIns="71437" tIns="71437" rIns="71437" bIns="71437" anchor="t" anchorCtr="0">
            <a:spAutoFit/>
          </a:bodyPr>
          <a:lstStyle/>
          <a:p>
            <a:pPr marL="0" lvl="0" indent="0" defTabSz="219075">
              <a:buNone/>
            </a:pPr>
            <a:r>
              <a:rPr lang="nl-NL" dirty="0"/>
              <a:t>Klik om de modelstijlen te bewerken</a:t>
            </a:r>
          </a:p>
          <a:p>
            <a:pPr marL="0" lvl="1" indent="205978" defTabSz="219075">
              <a:tabLst/>
            </a:pPr>
            <a:r>
              <a:rPr lang="nl-NL" dirty="0"/>
              <a:t>Tweede niveau</a:t>
            </a:r>
          </a:p>
          <a:p>
            <a:pPr marL="0" lvl="2" indent="331589" defTabSz="219075"/>
            <a:r>
              <a:rPr lang="nl-NL" dirty="0"/>
              <a:t>Derde niveau</a:t>
            </a:r>
          </a:p>
          <a:p>
            <a:pPr lvl="3" indent="257175" algn="ctr" defTabSz="219075"/>
            <a:r>
              <a:rPr lang="nl-NL" dirty="0"/>
              <a:t>Vierde niveau</a:t>
            </a:r>
          </a:p>
          <a:p>
            <a:pPr lvl="4" indent="342900" algn="ctr" defTabSz="219075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5716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  <a:latin typeface="Roboto Condensed Light"/>
              </a:defRPr>
            </a:lvl1pPr>
          </a:lstStyle>
          <a:p>
            <a:fld id="{0056A308-9B61-43A1-8BAF-9888E11D8291}" type="datetimeFigureOut">
              <a:rPr lang="nl-NL" smtClean="0"/>
              <a:pPr/>
              <a:t>19-4-2021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412649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  <a:latin typeface="Roboto Condensed Light"/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94547" y="6356350"/>
            <a:ext cx="378042" cy="3850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  <a:latin typeface="Roboto Condensed Light"/>
              </a:defRPr>
            </a:lvl1pPr>
          </a:lstStyle>
          <a:p>
            <a:fld id="{D4A8C1C0-83D5-412A-A744-EFC0634FDAF2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8414" y="5790800"/>
            <a:ext cx="700000" cy="92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0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xStyles>
    <p:titleStyle>
      <a:lvl1pPr algn="l" defTabSz="342900" rtl="0" eaLnBrk="1" latinLnBrk="0" hangingPunct="1">
        <a:spcBef>
          <a:spcPct val="0"/>
        </a:spcBef>
        <a:buNone/>
        <a:defRPr lang="nl-NL" sz="3375" kern="1200" dirty="0">
          <a:solidFill>
            <a:schemeClr val="accent4">
              <a:lumMod val="50000"/>
            </a:schemeClr>
          </a:solidFill>
          <a:latin typeface="Roboto Condensed Bold"/>
          <a:ea typeface="+mj-ea"/>
          <a:cs typeface="+mj-cs"/>
          <a:sym typeface="Helvetica Light"/>
        </a:defRPr>
      </a:lvl1pPr>
    </p:titleStyle>
    <p:bodyStyle>
      <a:lvl1pPr marL="128588" indent="-128588" algn="l" defTabSz="342900" rtl="0" eaLnBrk="1" latinLnBrk="0" hangingPunct="1">
        <a:spcBef>
          <a:spcPct val="20000"/>
        </a:spcBef>
        <a:buFont typeface="Arial" panose="020B0604020202020204" pitchFamily="34" charset="0"/>
        <a:buChar char="•"/>
        <a:defRPr lang="nl-NL" sz="1650" b="0" kern="1200" spc="0" baseline="0" smtClean="0">
          <a:solidFill>
            <a:srgbClr val="000000"/>
          </a:solidFill>
          <a:latin typeface="Roboto Condensed Light"/>
          <a:ea typeface="+mn-ea"/>
          <a:cs typeface="+mn-cs"/>
          <a:sym typeface="Helvetica Light"/>
        </a:defRPr>
      </a:lvl1pPr>
      <a:lvl2pPr marL="278606" indent="-107156" algn="l" defTabSz="342900" rtl="0" eaLnBrk="1" latinLnBrk="0" hangingPunct="1">
        <a:spcBef>
          <a:spcPct val="20000"/>
        </a:spcBef>
        <a:buFont typeface="Arial" panose="020B0604020202020204" pitchFamily="34" charset="0"/>
        <a:buChar char="–"/>
        <a:defRPr lang="nl-NL" sz="1650" kern="1200" spc="50" smtClean="0">
          <a:solidFill>
            <a:schemeClr val="accent4">
              <a:lumMod val="50000"/>
            </a:schemeClr>
          </a:solidFill>
          <a:latin typeface="Roboto Condensed" panose="02000000000000000000" pitchFamily="2" charset="0"/>
          <a:ea typeface="Roboto Condensed" panose="02000000000000000000" pitchFamily="2" charset="0"/>
          <a:cs typeface="+mn-cs"/>
          <a:sym typeface="Helvetica Light"/>
        </a:defRPr>
      </a:lvl2pPr>
      <a:lvl3pPr marL="428625" indent="-85725" algn="l" defTabSz="342900" rtl="0" eaLnBrk="1" latinLnBrk="0" hangingPunct="1">
        <a:spcBef>
          <a:spcPct val="20000"/>
        </a:spcBef>
        <a:buFont typeface="Arial" panose="020B0604020202020204" pitchFamily="34" charset="0"/>
        <a:buChar char="•"/>
        <a:defRPr lang="nl-NL" sz="1650" kern="1200" spc="50" smtClean="0">
          <a:solidFill>
            <a:schemeClr val="accent4">
              <a:lumMod val="50000"/>
            </a:schemeClr>
          </a:solidFill>
          <a:latin typeface="Roboto Condensed" panose="02000000000000000000" pitchFamily="2" charset="0"/>
          <a:ea typeface="Roboto Condensed" panose="02000000000000000000" pitchFamily="2" charset="0"/>
          <a:cs typeface="+mn-cs"/>
          <a:sym typeface="Helvetica Light"/>
        </a:defRPr>
      </a:lvl3pPr>
      <a:lvl4pPr marL="600075" indent="-85725" algn="l" defTabSz="342900" rtl="0" eaLnBrk="1" latinLnBrk="0" hangingPunct="1">
        <a:spcBef>
          <a:spcPct val="20000"/>
        </a:spcBef>
        <a:buFont typeface="Arial" panose="020B0604020202020204" pitchFamily="34" charset="0"/>
        <a:buChar char="–"/>
        <a:defRPr lang="nl-NL" sz="2025" kern="1200" smtClean="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4pPr>
      <a:lvl5pPr marL="771525" indent="-85725" algn="l" defTabSz="342900" rtl="0" eaLnBrk="1" latinLnBrk="0" hangingPunct="1">
        <a:spcBef>
          <a:spcPct val="20000"/>
        </a:spcBef>
        <a:buFont typeface="Arial" panose="020B0604020202020204" pitchFamily="34" charset="0"/>
        <a:buChar char="»"/>
        <a:defRPr lang="nl-NL" sz="2025" kern="12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5pPr>
      <a:lvl6pPr marL="942975" indent="-85725" algn="l" defTabSz="342900" rtl="0" eaLnBrk="1" latinLnBrk="0" hangingPunct="1">
        <a:spcBef>
          <a:spcPct val="20000"/>
        </a:spcBef>
        <a:buFont typeface="Arial" panose="020B0604020202020204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6pPr>
      <a:lvl7pPr marL="1114425" indent="-85725" algn="l" defTabSz="342900" rtl="0" eaLnBrk="1" latinLnBrk="0" hangingPunct="1">
        <a:spcBef>
          <a:spcPct val="20000"/>
        </a:spcBef>
        <a:buFont typeface="Arial" panose="020B0604020202020204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7pPr>
      <a:lvl8pPr marL="1285875" indent="-85725" algn="l" defTabSz="342900" rtl="0" eaLnBrk="1" latinLnBrk="0" hangingPunct="1">
        <a:spcBef>
          <a:spcPct val="20000"/>
        </a:spcBef>
        <a:buFont typeface="Arial" panose="020B0604020202020204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8pPr>
      <a:lvl9pPr marL="1457325" indent="-85725" algn="l" defTabSz="342900" rtl="0" eaLnBrk="1" latinLnBrk="0" hangingPunct="1">
        <a:spcBef>
          <a:spcPct val="20000"/>
        </a:spcBef>
        <a:buFont typeface="Arial" panose="020B0604020202020204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ttigeplekken.nl/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bureaukm.nl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7085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547688" marR="0" lvl="0" indent="-420688" algn="l" rtl="0">
              <a:spcBef>
                <a:spcPts val="0"/>
              </a:spcBef>
              <a:spcAft>
                <a:spcPts val="0"/>
              </a:spcAft>
              <a:buClr>
                <a:srgbClr val="F9F9F9"/>
              </a:buClr>
              <a:buSzPct val="65000"/>
              <a:buFont typeface="Noto Sans Symbols"/>
              <a:buNone/>
            </a:pPr>
            <a:endParaRPr sz="2800" b="0" i="0" u="none" strike="noStrike" cap="none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89" name="Shape 89"/>
          <p:cNvPicPr preferRelativeResize="0">
            <a:picLocks noGrp="1"/>
          </p:cNvPicPr>
          <p:nvPr>
            <p:ph type="title"/>
          </p:nvPr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0" y="-242887"/>
            <a:ext cx="9144000" cy="7100888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Shape 92"/>
          <p:cNvSpPr txBox="1"/>
          <p:nvPr/>
        </p:nvSpPr>
        <p:spPr>
          <a:xfrm>
            <a:off x="4572000" y="4904411"/>
            <a:ext cx="4114800" cy="1088821"/>
          </a:xfrm>
          <a:prstGeom prst="rect">
            <a:avLst/>
          </a:prstGeom>
          <a:solidFill>
            <a:schemeClr val="lt1"/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SzPct val="25000"/>
              <a:buNone/>
            </a:pPr>
            <a:r>
              <a:rPr lang="nl-NL" sz="2400" b="1" i="0" u="none" strike="noStrike" cap="none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Bureau KM </a:t>
            </a: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SzPct val="25000"/>
              <a:buNone/>
            </a:pPr>
            <a:r>
              <a:rPr lang="nl-NL" sz="2400" i="0" u="none" strike="noStrike" cap="none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Kyra Kuitert</a:t>
            </a:r>
          </a:p>
        </p:txBody>
      </p:sp>
      <p:sp>
        <p:nvSpPr>
          <p:cNvPr id="7" name="Shape 92">
            <a:extLst>
              <a:ext uri="{FF2B5EF4-FFF2-40B4-BE49-F238E27FC236}">
                <a16:creationId xmlns:a16="http://schemas.microsoft.com/office/drawing/2014/main" id="{8C11C0C7-019E-41BA-BDC2-06F643382ADE}"/>
              </a:ext>
            </a:extLst>
          </p:cNvPr>
          <p:cNvSpPr txBox="1"/>
          <p:nvPr/>
        </p:nvSpPr>
        <p:spPr>
          <a:xfrm>
            <a:off x="4572000" y="1844824"/>
            <a:ext cx="4114800" cy="970761"/>
          </a:xfrm>
          <a:prstGeom prst="rect">
            <a:avLst/>
          </a:prstGeom>
          <a:solidFill>
            <a:schemeClr val="lt1"/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1200"/>
              </a:spcBef>
              <a:spcAft>
                <a:spcPts val="0"/>
              </a:spcAft>
              <a:buSzPct val="25000"/>
              <a:buNone/>
            </a:pPr>
            <a:r>
              <a:rPr lang="nl-NL" sz="2400" b="1" i="0" u="none" strike="noStrike" cap="none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Welkom!</a:t>
            </a:r>
          </a:p>
          <a:p>
            <a:pPr marL="0" marR="0" lvl="0" indent="0" algn="ctr" rtl="0">
              <a:spcBef>
                <a:spcPts val="1200"/>
              </a:spcBef>
              <a:spcAft>
                <a:spcPts val="0"/>
              </a:spcAft>
              <a:buSzPct val="25000"/>
              <a:buNone/>
            </a:pPr>
            <a:r>
              <a:rPr lang="nl-NL" sz="2400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We beginnen om 13.40 uur</a:t>
            </a:r>
            <a:endParaRPr lang="nl-NL" sz="2400" i="0" u="none" strike="noStrike" cap="none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002389435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/>
          <p:nvPr/>
        </p:nvSpPr>
        <p:spPr>
          <a:xfrm>
            <a:off x="1115617" y="764703"/>
            <a:ext cx="6120680" cy="36020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nl-NL" sz="2800" b="1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‘Prettige Plekken’ - Ruim 500 richtlijnen…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lvl="0">
              <a:buSzPct val="25000"/>
            </a:pPr>
            <a:endParaRPr lang="nl-NL" sz="2400" dirty="0">
              <a:latin typeface="Arial Narrow" panose="020B0606020202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 Narrow"/>
              <a:buChar char="•"/>
            </a:pPr>
            <a:endParaRPr lang="nl-NL" sz="280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 Narrow"/>
              <a:buChar char="•"/>
            </a:pPr>
            <a:endParaRPr lang="nl-NL" sz="2800" b="1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 Narrow"/>
              <a:buChar char="•"/>
            </a:pPr>
            <a:endParaRPr sz="320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4F9CE808-56E1-4DEF-8A04-5DD4E3F0E80B}"/>
              </a:ext>
            </a:extLst>
          </p:cNvPr>
          <p:cNvSpPr/>
          <p:nvPr/>
        </p:nvSpPr>
        <p:spPr>
          <a:xfrm>
            <a:off x="1187624" y="1700808"/>
            <a:ext cx="20162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buSzPct val="100000"/>
              <a:buFont typeface="+mj-lt"/>
              <a:buAutoNum type="arabicPeriod"/>
            </a:pPr>
            <a:r>
              <a:rPr lang="nl-NL" sz="2800" dirty="0">
                <a:latin typeface="Arial Narrow" panose="020B0606020202030204" pitchFamily="34" charset="0"/>
              </a:rPr>
              <a:t>Spelen</a:t>
            </a:r>
          </a:p>
          <a:p>
            <a:pPr marL="514350" lvl="0" indent="-514350">
              <a:buSzPct val="100000"/>
              <a:buFont typeface="+mj-lt"/>
              <a:buAutoNum type="arabicPeriod"/>
            </a:pPr>
            <a:endParaRPr lang="nl-NL" sz="2800" dirty="0">
              <a:latin typeface="Arial Narrow" panose="020B0606020202030204" pitchFamily="34" charset="0"/>
            </a:endParaRP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nl-NL" sz="2800" dirty="0">
                <a:latin typeface="Arial Narrow" panose="020B0606020202030204" pitchFamily="34" charset="0"/>
              </a:rPr>
              <a:t>Sporten</a:t>
            </a:r>
          </a:p>
          <a:p>
            <a:pPr marL="514350" lvl="0" indent="-514350">
              <a:buSzPct val="100000"/>
              <a:buFont typeface="+mj-lt"/>
              <a:buAutoNum type="arabicPeriod"/>
            </a:pPr>
            <a:endParaRPr lang="nl-NL" sz="2800" dirty="0">
              <a:latin typeface="Arial Narrow" panose="020B0606020202030204" pitchFamily="34" charset="0"/>
            </a:endParaRPr>
          </a:p>
          <a:p>
            <a:pPr marL="514350" lvl="0" indent="-514350">
              <a:buSzPct val="100000"/>
              <a:buFont typeface="+mj-lt"/>
              <a:buAutoNum type="arabicPeriod"/>
            </a:pPr>
            <a:r>
              <a:rPr lang="nl-NL" sz="2800" dirty="0">
                <a:latin typeface="Arial Narrow" panose="020B0606020202030204" pitchFamily="34" charset="0"/>
              </a:rPr>
              <a:t>Bewegen</a:t>
            </a:r>
          </a:p>
        </p:txBody>
      </p:sp>
      <p:pic>
        <p:nvPicPr>
          <p:cNvPr id="7" name="Picture 4" descr="Afbeeldingsresultaat voor prettige plekken">
            <a:extLst>
              <a:ext uri="{FF2B5EF4-FFF2-40B4-BE49-F238E27FC236}">
                <a16:creationId xmlns:a16="http://schemas.microsoft.com/office/drawing/2014/main" id="{075A9D40-343C-4B8F-827E-78943D224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4624" y="4395737"/>
            <a:ext cx="6912768" cy="246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1F06E918-9A50-4816-B154-5786EA71422C}"/>
              </a:ext>
            </a:extLst>
          </p:cNvPr>
          <p:cNvSpPr/>
          <p:nvPr/>
        </p:nvSpPr>
        <p:spPr>
          <a:xfrm>
            <a:off x="4283968" y="1700808"/>
            <a:ext cx="31683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ct val="100000"/>
            </a:pPr>
            <a:r>
              <a:rPr lang="nl-NL" sz="2800" dirty="0">
                <a:latin typeface="Arial Narrow" panose="020B0606020202030204" pitchFamily="34" charset="0"/>
              </a:rPr>
              <a:t>4. Klimaat</a:t>
            </a:r>
          </a:p>
          <a:p>
            <a:pPr marL="514350" lvl="0" indent="-514350">
              <a:buSzPct val="100000"/>
              <a:buFont typeface="+mj-lt"/>
              <a:buAutoNum type="arabicPeriod"/>
            </a:pPr>
            <a:endParaRPr lang="nl-NL" sz="2800" dirty="0">
              <a:latin typeface="Arial Narrow" panose="020B0606020202030204" pitchFamily="34" charset="0"/>
            </a:endParaRPr>
          </a:p>
          <a:p>
            <a:pPr lvl="0">
              <a:buSzPct val="100000"/>
            </a:pPr>
            <a:r>
              <a:rPr lang="nl-NL" sz="2800" dirty="0">
                <a:latin typeface="Arial Narrow" panose="020B0606020202030204" pitchFamily="34" charset="0"/>
              </a:rPr>
              <a:t>5. Ontmoeten</a:t>
            </a:r>
          </a:p>
        </p:txBody>
      </p:sp>
    </p:spTree>
    <p:extLst>
      <p:ext uri="{BB962C8B-B14F-4D97-AF65-F5344CB8AC3E}">
        <p14:creationId xmlns:p14="http://schemas.microsoft.com/office/powerpoint/2010/main" val="1311543276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9144000" cy="184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1" name="Shape 221"/>
          <p:cNvSpPr txBox="1"/>
          <p:nvPr/>
        </p:nvSpPr>
        <p:spPr>
          <a:xfrm>
            <a:off x="859632" y="2132856"/>
            <a:ext cx="8675687" cy="5770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nl-NL" sz="2800" b="1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Spelen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nl-NL" sz="2800" i="1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Bewegen, elkaar ontmoeten, spelen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endParaRPr lang="nl-NL" sz="320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endParaRPr sz="320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859632" y="3442464"/>
            <a:ext cx="80648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nl-NL" sz="2800" kern="1200" dirty="0">
                <a:solidFill>
                  <a:schemeClr val="dk1"/>
                </a:solidFill>
                <a:latin typeface="Arial Narrow" pitchFamily="34" charset="0"/>
                <a:ea typeface="Calibri"/>
                <a:cs typeface="Calibri"/>
                <a:sym typeface="Calibri"/>
              </a:rPr>
              <a:t> Verkeersveiligheid!</a:t>
            </a:r>
          </a:p>
          <a:p>
            <a:pPr lvl="0">
              <a:buFont typeface="Arial" pitchFamily="34" charset="0"/>
              <a:buChar char="•"/>
            </a:pPr>
            <a:r>
              <a:rPr lang="nl-NL" sz="2800" kern="1200" dirty="0">
                <a:solidFill>
                  <a:schemeClr val="dk1"/>
                </a:solidFill>
                <a:latin typeface="Arial Narrow" pitchFamily="34" charset="0"/>
                <a:ea typeface="Calibri"/>
                <a:cs typeface="Calibri"/>
                <a:sym typeface="Calibri"/>
              </a:rPr>
              <a:t> Voldoende vrije bewegingsruimte in de openbare ruimte</a:t>
            </a:r>
          </a:p>
          <a:p>
            <a:pPr lvl="0">
              <a:buFont typeface="Arial" pitchFamily="34" charset="0"/>
              <a:buChar char="•"/>
            </a:pPr>
            <a:r>
              <a:rPr lang="nl-NL" sz="2800" kern="1200" dirty="0">
                <a:solidFill>
                  <a:schemeClr val="dk1"/>
                </a:solidFill>
                <a:latin typeface="Arial Narrow" pitchFamily="34" charset="0"/>
                <a:ea typeface="Calibri"/>
                <a:cs typeface="Calibri"/>
                <a:sym typeface="Calibri"/>
              </a:rPr>
              <a:t> Bij voldoende ruimte elke doelgroep eigen ‘territorium’</a:t>
            </a:r>
          </a:p>
          <a:p>
            <a:pPr lvl="0">
              <a:buFont typeface="Arial" pitchFamily="34" charset="0"/>
              <a:buChar char="•"/>
            </a:pPr>
            <a:r>
              <a:rPr lang="nl-NL" sz="2800" kern="1200" dirty="0">
                <a:solidFill>
                  <a:schemeClr val="dk1"/>
                </a:solidFill>
                <a:latin typeface="Arial Narrow" pitchFamily="34" charset="0"/>
                <a:ea typeface="Calibri"/>
                <a:cs typeface="Calibri"/>
                <a:sym typeface="Calibri"/>
              </a:rPr>
              <a:t> Ook meisjes en mindervalide kinderen</a:t>
            </a:r>
          </a:p>
          <a:p>
            <a:pPr lvl="0">
              <a:buFont typeface="Arial" pitchFamily="34" charset="0"/>
              <a:buChar char="•"/>
            </a:pPr>
            <a:r>
              <a:rPr lang="nl-NL" sz="2800" kern="1200" dirty="0">
                <a:solidFill>
                  <a:schemeClr val="dk1"/>
                </a:solidFill>
                <a:latin typeface="Arial Narrow" pitchFamily="34" charset="0"/>
                <a:ea typeface="Calibri"/>
                <a:cs typeface="Calibri"/>
                <a:sym typeface="Calibri"/>
              </a:rPr>
              <a:t> Veel groen bij scholen, speelplaatsen en veldjes</a:t>
            </a:r>
          </a:p>
        </p:txBody>
      </p:sp>
      <p:pic>
        <p:nvPicPr>
          <p:cNvPr id="6" name="Shape 22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8712" y="0"/>
            <a:ext cx="1979712" cy="184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Image result for dangerous children in public space draw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6577" y="-2969"/>
            <a:ext cx="3078000" cy="184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21EA4708-7485-4E22-A08A-657B4535EC4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Ovaal 9">
            <a:extLst>
              <a:ext uri="{FF2B5EF4-FFF2-40B4-BE49-F238E27FC236}">
                <a16:creationId xmlns:a16="http://schemas.microsoft.com/office/drawing/2014/main" id="{E64F8C5A-2A33-4B43-9AEF-8683256312BF}"/>
              </a:ext>
            </a:extLst>
          </p:cNvPr>
          <p:cNvSpPr/>
          <p:nvPr/>
        </p:nvSpPr>
        <p:spPr>
          <a:xfrm>
            <a:off x="7452320" y="188640"/>
            <a:ext cx="1472208" cy="834327"/>
          </a:xfrm>
          <a:prstGeom prst="ellipse">
            <a:avLst/>
          </a:prstGeom>
          <a:solidFill>
            <a:srgbClr val="99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Spelen</a:t>
            </a:r>
          </a:p>
        </p:txBody>
      </p:sp>
    </p:spTree>
    <p:extLst>
      <p:ext uri="{BB962C8B-B14F-4D97-AF65-F5344CB8AC3E}">
        <p14:creationId xmlns:p14="http://schemas.microsoft.com/office/powerpoint/2010/main" val="1209496350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/>
          <p:nvPr/>
        </p:nvSpPr>
        <p:spPr>
          <a:xfrm flipH="1">
            <a:off x="428596" y="1285860"/>
            <a:ext cx="8496944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nl-NL" sz="2800" dirty="0">
              <a:solidFill>
                <a:srgbClr val="FF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29" name="Shape 229"/>
          <p:cNvSpPr/>
          <p:nvPr/>
        </p:nvSpPr>
        <p:spPr>
          <a:xfrm>
            <a:off x="357158" y="357166"/>
            <a:ext cx="5773767" cy="71122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nl-NL" sz="2800" b="1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 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1BB36E7D-AB38-47F5-BA66-F5E0E081E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38" y="593304"/>
            <a:ext cx="9169789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Ovaal 6">
            <a:extLst>
              <a:ext uri="{FF2B5EF4-FFF2-40B4-BE49-F238E27FC236}">
                <a16:creationId xmlns:a16="http://schemas.microsoft.com/office/drawing/2014/main" id="{3C6264F4-C476-4E02-872C-62038797093A}"/>
              </a:ext>
            </a:extLst>
          </p:cNvPr>
          <p:cNvSpPr/>
          <p:nvPr/>
        </p:nvSpPr>
        <p:spPr>
          <a:xfrm>
            <a:off x="7452320" y="188640"/>
            <a:ext cx="1472208" cy="834327"/>
          </a:xfrm>
          <a:prstGeom prst="ellipse">
            <a:avLst/>
          </a:prstGeom>
          <a:solidFill>
            <a:srgbClr val="99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Spelen</a:t>
            </a:r>
          </a:p>
        </p:txBody>
      </p:sp>
    </p:spTree>
    <p:extLst>
      <p:ext uri="{BB962C8B-B14F-4D97-AF65-F5344CB8AC3E}">
        <p14:creationId xmlns:p14="http://schemas.microsoft.com/office/powerpoint/2010/main" val="1586286895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7435920-E5F5-47F9-AB68-21A9D58EB2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Ovaal 8">
            <a:extLst>
              <a:ext uri="{FF2B5EF4-FFF2-40B4-BE49-F238E27FC236}">
                <a16:creationId xmlns:a16="http://schemas.microsoft.com/office/drawing/2014/main" id="{EBAD2C3F-5D7C-4F04-9EC3-211D98B1637E}"/>
              </a:ext>
            </a:extLst>
          </p:cNvPr>
          <p:cNvSpPr/>
          <p:nvPr/>
        </p:nvSpPr>
        <p:spPr>
          <a:xfrm>
            <a:off x="7452320" y="188640"/>
            <a:ext cx="1472208" cy="834327"/>
          </a:xfrm>
          <a:prstGeom prst="ellipse">
            <a:avLst/>
          </a:prstGeom>
          <a:solidFill>
            <a:srgbClr val="99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Spelen</a:t>
            </a:r>
          </a:p>
        </p:txBody>
      </p:sp>
    </p:spTree>
    <p:extLst>
      <p:ext uri="{BB962C8B-B14F-4D97-AF65-F5344CB8AC3E}">
        <p14:creationId xmlns:p14="http://schemas.microsoft.com/office/powerpoint/2010/main" val="894969105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/>
          <p:nvPr/>
        </p:nvSpPr>
        <p:spPr>
          <a:xfrm flipH="1">
            <a:off x="428596" y="1285860"/>
            <a:ext cx="8496944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nl-NL" sz="2800" dirty="0">
              <a:solidFill>
                <a:srgbClr val="FF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29" name="Shape 229"/>
          <p:cNvSpPr/>
          <p:nvPr/>
        </p:nvSpPr>
        <p:spPr>
          <a:xfrm>
            <a:off x="357158" y="357166"/>
            <a:ext cx="5773767" cy="71122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nl-NL" sz="2800" b="1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 </a:t>
            </a:r>
          </a:p>
        </p:txBody>
      </p:sp>
      <p:sp>
        <p:nvSpPr>
          <p:cNvPr id="230" name="Shape 230"/>
          <p:cNvSpPr txBox="1"/>
          <p:nvPr/>
        </p:nvSpPr>
        <p:spPr>
          <a:xfrm>
            <a:off x="600856" y="529219"/>
            <a:ext cx="8572528" cy="71122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514350" indent="-514350">
              <a:spcBef>
                <a:spcPts val="1000"/>
              </a:spcBef>
              <a:buSzPct val="100000"/>
            </a:pPr>
            <a:r>
              <a:rPr lang="nl-NL" sz="2800" b="1" dirty="0">
                <a:latin typeface="Arial Narrow" pitchFamily="34" charset="0"/>
              </a:rPr>
              <a:t>1. Verkeer!  </a:t>
            </a:r>
            <a:r>
              <a:rPr lang="nl-NL" sz="2800" b="1" dirty="0" err="1">
                <a:latin typeface="Arial Narrow" pitchFamily="34" charset="0"/>
              </a:rPr>
              <a:t>B.v.k</a:t>
            </a:r>
            <a:r>
              <a:rPr lang="nl-NL" sz="2800" b="1" dirty="0">
                <a:latin typeface="Arial Narrow" pitchFamily="34" charset="0"/>
              </a:rPr>
              <a:t>. autovrij of autoluw</a:t>
            </a:r>
          </a:p>
        </p:txBody>
      </p:sp>
      <p:pic>
        <p:nvPicPr>
          <p:cNvPr id="12" name="Shape 236" descr="watertorenkrijt1">
            <a:extLst>
              <a:ext uri="{FF2B5EF4-FFF2-40B4-BE49-F238E27FC236}">
                <a16:creationId xmlns:a16="http://schemas.microsoft.com/office/drawing/2014/main" id="{13A101F7-70F2-4EDB-B347-1A93644C7BAE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7126" y="1343972"/>
            <a:ext cx="4489747" cy="554141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vaal 8">
            <a:extLst>
              <a:ext uri="{FF2B5EF4-FFF2-40B4-BE49-F238E27FC236}">
                <a16:creationId xmlns:a16="http://schemas.microsoft.com/office/drawing/2014/main" id="{5A8F9FA8-8D1F-4084-8B15-5CE9566CFE7A}"/>
              </a:ext>
            </a:extLst>
          </p:cNvPr>
          <p:cNvSpPr/>
          <p:nvPr/>
        </p:nvSpPr>
        <p:spPr>
          <a:xfrm>
            <a:off x="7452320" y="188640"/>
            <a:ext cx="1472208" cy="834327"/>
          </a:xfrm>
          <a:prstGeom prst="ellipse">
            <a:avLst/>
          </a:prstGeom>
          <a:solidFill>
            <a:srgbClr val="99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Spelen</a:t>
            </a:r>
          </a:p>
        </p:txBody>
      </p:sp>
    </p:spTree>
    <p:extLst>
      <p:ext uri="{BB962C8B-B14F-4D97-AF65-F5344CB8AC3E}">
        <p14:creationId xmlns:p14="http://schemas.microsoft.com/office/powerpoint/2010/main" val="1380481761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/>
          <p:nvPr/>
        </p:nvSpPr>
        <p:spPr>
          <a:xfrm flipH="1">
            <a:off x="428596" y="1285860"/>
            <a:ext cx="8496944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nl-NL" sz="2800" dirty="0">
              <a:solidFill>
                <a:srgbClr val="FF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29" name="Shape 229"/>
          <p:cNvSpPr/>
          <p:nvPr/>
        </p:nvSpPr>
        <p:spPr>
          <a:xfrm>
            <a:off x="357158" y="357166"/>
            <a:ext cx="5773767" cy="71122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nl-NL" sz="2800" b="1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 </a:t>
            </a:r>
          </a:p>
        </p:txBody>
      </p:sp>
      <p:sp>
        <p:nvSpPr>
          <p:cNvPr id="230" name="Shape 230"/>
          <p:cNvSpPr txBox="1"/>
          <p:nvPr/>
        </p:nvSpPr>
        <p:spPr>
          <a:xfrm>
            <a:off x="683568" y="605803"/>
            <a:ext cx="8572528" cy="71122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514350" indent="-514350">
              <a:spcBef>
                <a:spcPts val="1000"/>
              </a:spcBef>
              <a:buSzPct val="100000"/>
            </a:pPr>
            <a:r>
              <a:rPr lang="nl-NL" sz="2800" b="1" dirty="0">
                <a:latin typeface="Arial Narrow" pitchFamily="34" charset="0"/>
              </a:rPr>
              <a:t>2. Vrije ruimte</a:t>
            </a:r>
          </a:p>
          <a:p>
            <a:pPr marL="514350" indent="-514350">
              <a:spcBef>
                <a:spcPts val="1000"/>
              </a:spcBef>
              <a:buSzPct val="100000"/>
            </a:pPr>
            <a:r>
              <a:rPr lang="nl-NL" sz="2800" b="1" dirty="0">
                <a:latin typeface="Arial Narrow" pitchFamily="34" charset="0"/>
              </a:rPr>
              <a:t>	informele elementen</a:t>
            </a:r>
          </a:p>
        </p:txBody>
      </p:sp>
      <p:pic>
        <p:nvPicPr>
          <p:cNvPr id="5" name="Afbeelding 4" descr="Afbeelding met gras, buiten, gebouw, gazon&#10;&#10;Automatisch gegenereerde beschrijving">
            <a:extLst>
              <a:ext uri="{FF2B5EF4-FFF2-40B4-BE49-F238E27FC236}">
                <a16:creationId xmlns:a16="http://schemas.microsoft.com/office/drawing/2014/main" id="{0B302C29-275A-42CB-BDB1-CAFB25DD8C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2080" y="1475348"/>
            <a:ext cx="3851920" cy="4820729"/>
          </a:xfrm>
          <a:prstGeom prst="rect">
            <a:avLst/>
          </a:prstGeom>
        </p:spPr>
      </p:pic>
      <p:sp>
        <p:nvSpPr>
          <p:cNvPr id="9" name="Ovaal 8">
            <a:extLst>
              <a:ext uri="{FF2B5EF4-FFF2-40B4-BE49-F238E27FC236}">
                <a16:creationId xmlns:a16="http://schemas.microsoft.com/office/drawing/2014/main" id="{5A8F9FA8-8D1F-4084-8B15-5CE9566CFE7A}"/>
              </a:ext>
            </a:extLst>
          </p:cNvPr>
          <p:cNvSpPr/>
          <p:nvPr/>
        </p:nvSpPr>
        <p:spPr>
          <a:xfrm>
            <a:off x="7452320" y="188640"/>
            <a:ext cx="1472208" cy="834327"/>
          </a:xfrm>
          <a:prstGeom prst="ellipse">
            <a:avLst/>
          </a:prstGeom>
          <a:solidFill>
            <a:srgbClr val="99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Spelen</a:t>
            </a:r>
          </a:p>
        </p:txBody>
      </p:sp>
      <p:pic>
        <p:nvPicPr>
          <p:cNvPr id="8" name="Afbeelding 7" descr="Afbeelding met buiten, persoon, jong, kind&#10;&#10;Automatisch gegenereerde beschrijving">
            <a:extLst>
              <a:ext uri="{FF2B5EF4-FFF2-40B4-BE49-F238E27FC236}">
                <a16:creationId xmlns:a16="http://schemas.microsoft.com/office/drawing/2014/main" id="{BDCD625D-B9DB-46E1-B809-8908125E6B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214" y="2060848"/>
            <a:ext cx="4026786" cy="491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255725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/>
          <p:nvPr/>
        </p:nvSpPr>
        <p:spPr>
          <a:xfrm>
            <a:off x="1259632" y="2636912"/>
            <a:ext cx="7318026" cy="34290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90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90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607156" y="1179909"/>
            <a:ext cx="835292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latin typeface="Arial Narrow" pitchFamily="34" charset="0"/>
              </a:rPr>
              <a:t>Afgebakend met hek of haag (60-80cm)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latin typeface="Arial Narrow" pitchFamily="34" charset="0"/>
              </a:rPr>
              <a:t>Kleurrijk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latin typeface="Arial Narrow" pitchFamily="34" charset="0"/>
              </a:rPr>
              <a:t>Bomen, heesters en vaste planten?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2800" dirty="0">
              <a:latin typeface="Arial Narrow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latin typeface="Arial Narrow" pitchFamily="34" charset="0"/>
              </a:rPr>
              <a:t>Speelvoorzieningen (&lt;8 jaar versus &gt;8 jaar)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latin typeface="Arial Narrow" pitchFamily="34" charset="0"/>
              </a:rPr>
              <a:t>&gt; 13 jaar: eigen sportplek, rand van de wijk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2800" dirty="0">
              <a:latin typeface="Arial Narrow" pitchFamily="34" charset="0"/>
            </a:endParaRPr>
          </a:p>
        </p:txBody>
      </p:sp>
      <p:pic>
        <p:nvPicPr>
          <p:cNvPr id="6148" name="Picture 4" descr="D:\afbeeldingen\werk\antwerpenjuni2014\antwerpenspeelgelegenheid0-4slecht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299723" y="4091410"/>
            <a:ext cx="4544554" cy="2766590"/>
          </a:xfrm>
          <a:prstGeom prst="rect">
            <a:avLst/>
          </a:prstGeom>
          <a:noFill/>
        </p:spPr>
      </p:pic>
      <p:sp>
        <p:nvSpPr>
          <p:cNvPr id="7" name="Shape 229"/>
          <p:cNvSpPr/>
          <p:nvPr/>
        </p:nvSpPr>
        <p:spPr>
          <a:xfrm>
            <a:off x="611560" y="404664"/>
            <a:ext cx="8136904" cy="85725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514350" indent="-514350">
              <a:spcBef>
                <a:spcPts val="1000"/>
              </a:spcBef>
              <a:buSzPct val="100000"/>
            </a:pPr>
            <a:r>
              <a:rPr lang="nl-NL" sz="2800" b="1" dirty="0">
                <a:latin typeface="Arial Narrow" pitchFamily="34" charset="0"/>
              </a:rPr>
              <a:t>3. Ingerichte speelplekken</a:t>
            </a:r>
            <a:br>
              <a:rPr lang="nl-NL" sz="2800" b="1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endParaRPr lang="nl-NL" sz="2800" b="1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55A1FA37-7D96-4E47-882E-BE95E9018DD0}"/>
              </a:ext>
            </a:extLst>
          </p:cNvPr>
          <p:cNvSpPr/>
          <p:nvPr/>
        </p:nvSpPr>
        <p:spPr>
          <a:xfrm>
            <a:off x="7452320" y="188640"/>
            <a:ext cx="1472208" cy="834327"/>
          </a:xfrm>
          <a:prstGeom prst="ellipse">
            <a:avLst/>
          </a:prstGeom>
          <a:solidFill>
            <a:srgbClr val="99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Spelen</a:t>
            </a:r>
          </a:p>
        </p:txBody>
      </p:sp>
    </p:spTree>
    <p:extLst>
      <p:ext uri="{BB962C8B-B14F-4D97-AF65-F5344CB8AC3E}">
        <p14:creationId xmlns:p14="http://schemas.microsoft.com/office/powerpoint/2010/main" val="315040898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2"/>
          <p:cNvSpPr txBox="1">
            <a:spLocks noChangeArrowheads="1"/>
          </p:cNvSpPr>
          <p:nvPr/>
        </p:nvSpPr>
        <p:spPr bwMode="auto">
          <a:xfrm>
            <a:off x="212472" y="151075"/>
            <a:ext cx="84969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800" b="1" dirty="0">
                <a:solidFill>
                  <a:schemeClr val="tx1"/>
                </a:solidFill>
                <a:latin typeface="Arial Narrow" panose="020B0606020202030204" pitchFamily="34" charset="0"/>
              </a:rPr>
              <a:t>Verschoorplein Rotterdam</a:t>
            </a:r>
            <a:endParaRPr lang="nl-NL" sz="2800" b="1" dirty="0">
              <a:latin typeface="Arial Narrow" panose="020B0606020202030204" pitchFamily="34" charset="0"/>
            </a:endParaRPr>
          </a:p>
        </p:txBody>
      </p:sp>
      <p:pic>
        <p:nvPicPr>
          <p:cNvPr id="41986" name="Picture 5" descr="rotterdamzuid 14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4216096"/>
            <a:ext cx="3963785" cy="2641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D:\afbeeldingen\werk\rotterdamzuidjuni2013\Rotterdamverschoorpleinmeisjefiets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2132" y="4187217"/>
            <a:ext cx="3571868" cy="2664000"/>
          </a:xfrm>
          <a:prstGeom prst="rect">
            <a:avLst/>
          </a:prstGeom>
          <a:noFill/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97FFAA7B-4F30-4E2D-88DC-3ABC2BB0A5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35851"/>
            <a:ext cx="4477692" cy="2641904"/>
          </a:xfrm>
          <a:prstGeom prst="rect">
            <a:avLst/>
          </a:prstGeom>
        </p:spPr>
      </p:pic>
      <p:pic>
        <p:nvPicPr>
          <p:cNvPr id="4" name="Afbeelding 3" descr="Afbeelding met buiten, weg, sport, hek&#10;&#10;Automatisch gegenereerde beschrijving">
            <a:extLst>
              <a:ext uri="{FF2B5EF4-FFF2-40B4-BE49-F238E27FC236}">
                <a16:creationId xmlns:a16="http://schemas.microsoft.com/office/drawing/2014/main" id="{A7338893-8AE0-4623-AC01-4F91129A3EB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1251" y="717417"/>
            <a:ext cx="3988197" cy="2658798"/>
          </a:xfrm>
          <a:prstGeom prst="rect">
            <a:avLst/>
          </a:prstGeom>
        </p:spPr>
      </p:pic>
      <p:sp>
        <p:nvSpPr>
          <p:cNvPr id="7" name="Ovaal 6">
            <a:extLst>
              <a:ext uri="{FF2B5EF4-FFF2-40B4-BE49-F238E27FC236}">
                <a16:creationId xmlns:a16="http://schemas.microsoft.com/office/drawing/2014/main" id="{B99871E5-6180-49D0-A576-EB110EC19B35}"/>
              </a:ext>
            </a:extLst>
          </p:cNvPr>
          <p:cNvSpPr/>
          <p:nvPr/>
        </p:nvSpPr>
        <p:spPr>
          <a:xfrm>
            <a:off x="7452320" y="229365"/>
            <a:ext cx="1472208" cy="834327"/>
          </a:xfrm>
          <a:prstGeom prst="ellipse">
            <a:avLst/>
          </a:prstGeom>
          <a:solidFill>
            <a:srgbClr val="99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Spelen</a:t>
            </a: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1AD26C1E-5A62-4F7F-8A2C-FDBD127D3D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12" y="3516508"/>
            <a:ext cx="84969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800" b="1" dirty="0">
                <a:solidFill>
                  <a:schemeClr val="tx1"/>
                </a:solidFill>
                <a:latin typeface="Arial Narrow" panose="020B0606020202030204" pitchFamily="34" charset="0"/>
              </a:rPr>
              <a:t>	Geen ‘mooi’ ontwerp, maar wel een goede plek!</a:t>
            </a:r>
            <a:endParaRPr lang="nl-NL" sz="28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8070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03FB9918-ADB2-40B5-9AA8-84B44C275D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752"/>
            <a:ext cx="9144000" cy="6858000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07FB76DF-CF60-4D49-9B94-E39E149AA277}"/>
              </a:ext>
            </a:extLst>
          </p:cNvPr>
          <p:cNvSpPr/>
          <p:nvPr/>
        </p:nvSpPr>
        <p:spPr>
          <a:xfrm>
            <a:off x="7452320" y="188640"/>
            <a:ext cx="1472208" cy="834327"/>
          </a:xfrm>
          <a:prstGeom prst="ellipse">
            <a:avLst/>
          </a:prstGeom>
          <a:solidFill>
            <a:srgbClr val="99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Sporten</a:t>
            </a:r>
          </a:p>
        </p:txBody>
      </p:sp>
    </p:spTree>
    <p:extLst>
      <p:ext uri="{BB962C8B-B14F-4D97-AF65-F5344CB8AC3E}">
        <p14:creationId xmlns:p14="http://schemas.microsoft.com/office/powerpoint/2010/main" val="323324313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afbeeldingen\werk\amsterdambaarsjesbosenlommermei2014\amsterdambilbaopleinzittendemensenbasketbalveld.JPG">
            <a:extLst>
              <a:ext uri="{FF2B5EF4-FFF2-40B4-BE49-F238E27FC236}">
                <a16:creationId xmlns:a16="http://schemas.microsoft.com/office/drawing/2014/main" id="{79BD5B47-83FC-4C57-ACBA-23FFDD6CA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28600" y="-30480"/>
            <a:ext cx="10332721" cy="6888480"/>
          </a:xfrm>
          <a:prstGeom prst="rect">
            <a:avLst/>
          </a:prstGeom>
          <a:noFill/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07FB76DF-CF60-4D49-9B94-E39E149AA277}"/>
              </a:ext>
            </a:extLst>
          </p:cNvPr>
          <p:cNvSpPr/>
          <p:nvPr/>
        </p:nvSpPr>
        <p:spPr>
          <a:xfrm>
            <a:off x="7452320" y="188640"/>
            <a:ext cx="1472208" cy="834327"/>
          </a:xfrm>
          <a:prstGeom prst="ellipse">
            <a:avLst/>
          </a:prstGeom>
          <a:solidFill>
            <a:srgbClr val="99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Sporten</a:t>
            </a:r>
          </a:p>
        </p:txBody>
      </p:sp>
    </p:spTree>
    <p:extLst>
      <p:ext uri="{BB962C8B-B14F-4D97-AF65-F5344CB8AC3E}">
        <p14:creationId xmlns:p14="http://schemas.microsoft.com/office/powerpoint/2010/main" val="204349133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Pictures\Vakantie &amp; weekenden\2013-09 Parijs + Roos\Promenade Plantee (3)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045" y="2132856"/>
            <a:ext cx="3398931" cy="4706212"/>
          </a:xfrm>
          <a:prstGeom prst="rect">
            <a:avLst/>
          </a:prstGeom>
          <a:noFill/>
        </p:spPr>
      </p:pic>
      <p:pic>
        <p:nvPicPr>
          <p:cNvPr id="6" name="Afbeelding 5" descr="Erna (9)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51150" y="2132856"/>
            <a:ext cx="3409282" cy="4725144"/>
          </a:xfrm>
          <a:prstGeom prst="rect">
            <a:avLst/>
          </a:prstGeom>
        </p:spPr>
      </p:pic>
      <p:sp>
        <p:nvSpPr>
          <p:cNvPr id="5" name="Shape 92">
            <a:extLst>
              <a:ext uri="{FF2B5EF4-FFF2-40B4-BE49-F238E27FC236}">
                <a16:creationId xmlns:a16="http://schemas.microsoft.com/office/drawing/2014/main" id="{DA849209-EB59-48C4-8943-5D34DADFDF6F}"/>
              </a:ext>
            </a:extLst>
          </p:cNvPr>
          <p:cNvSpPr txBox="1"/>
          <p:nvPr/>
        </p:nvSpPr>
        <p:spPr>
          <a:xfrm>
            <a:off x="1691680" y="260648"/>
            <a:ext cx="5472608" cy="1656184"/>
          </a:xfrm>
          <a:prstGeom prst="rect">
            <a:avLst/>
          </a:prstGeom>
          <a:solidFill>
            <a:schemeClr val="lt1"/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1200"/>
              </a:spcBef>
              <a:spcAft>
                <a:spcPts val="0"/>
              </a:spcAft>
              <a:buSzPct val="25000"/>
              <a:buNone/>
            </a:pPr>
            <a:r>
              <a:rPr lang="nl-NL" sz="2400" b="1" i="0" u="none" strike="noStrike" cap="none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Gezonde openbare ruimte, ja graag!</a:t>
            </a:r>
          </a:p>
          <a:p>
            <a:pPr marL="0" marR="0" lvl="0" indent="0" algn="ctr" rtl="0">
              <a:spcBef>
                <a:spcPts val="1200"/>
              </a:spcBef>
              <a:spcAft>
                <a:spcPts val="0"/>
              </a:spcAft>
              <a:buSzPct val="25000"/>
              <a:buNone/>
            </a:pPr>
            <a:r>
              <a:rPr lang="nl-NL" sz="2400" b="1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Maar hoe maak je die?</a:t>
            </a:r>
          </a:p>
          <a:p>
            <a:pPr marL="0" marR="0" lvl="0" indent="0" algn="ctr" rtl="0">
              <a:spcBef>
                <a:spcPts val="1200"/>
              </a:spcBef>
              <a:spcAft>
                <a:spcPts val="0"/>
              </a:spcAft>
              <a:buSzPct val="25000"/>
              <a:buNone/>
            </a:pPr>
            <a:r>
              <a:rPr lang="nl-NL" sz="2400" b="1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Het b</a:t>
            </a:r>
            <a:r>
              <a:rPr lang="nl-NL" sz="2400" b="1" i="0" u="none" strike="noStrike" cap="none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elang van de integrale blik</a:t>
            </a:r>
            <a:endParaRPr lang="nl-NL" sz="2400" i="0" u="none" strike="noStrike" cap="none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4" descr="denhaagrotterdam3okt2014 16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3048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4" name="Picture 5" descr="denhaagrotterdam3okt2014 16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4566" y="3967895"/>
            <a:ext cx="432117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ext Box 6"/>
          <p:cNvSpPr txBox="1">
            <a:spLocks noChangeArrowheads="1"/>
          </p:cNvSpPr>
          <p:nvPr/>
        </p:nvSpPr>
        <p:spPr bwMode="auto">
          <a:xfrm flipV="1">
            <a:off x="4834566" y="1902528"/>
            <a:ext cx="388778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10800000"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800" dirty="0">
                <a:solidFill>
                  <a:schemeClr val="tx1"/>
                </a:solidFill>
                <a:latin typeface="Arial Narrow" pitchFamily="34" charset="0"/>
              </a:rPr>
              <a:t>Twee sportveldjes op</a:t>
            </a:r>
          </a:p>
          <a:p>
            <a:r>
              <a:rPr lang="nl-NL" sz="2800" dirty="0">
                <a:solidFill>
                  <a:schemeClr val="tx1"/>
                </a:solidFill>
                <a:latin typeface="Arial Narrow" pitchFamily="34" charset="0"/>
              </a:rPr>
              <a:t> steenworp afstand</a:t>
            </a:r>
            <a:endParaRPr lang="nl-NL" sz="2400" dirty="0">
              <a:solidFill>
                <a:schemeClr val="tx1"/>
              </a:solidFill>
            </a:endParaRPr>
          </a:p>
        </p:txBody>
      </p:sp>
      <p:sp>
        <p:nvSpPr>
          <p:cNvPr id="54276" name="Text Box 7"/>
          <p:cNvSpPr txBox="1">
            <a:spLocks noChangeArrowheads="1"/>
          </p:cNvSpPr>
          <p:nvPr/>
        </p:nvSpPr>
        <p:spPr bwMode="auto">
          <a:xfrm>
            <a:off x="395536" y="4941168"/>
            <a:ext cx="432117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nl-NL" sz="2800" dirty="0">
                <a:solidFill>
                  <a:schemeClr val="tx1"/>
                </a:solidFill>
                <a:latin typeface="Arial Narrow" pitchFamily="34" charset="0"/>
              </a:rPr>
              <a:t>De ene leeg…</a:t>
            </a:r>
          </a:p>
          <a:p>
            <a:pPr>
              <a:spcBef>
                <a:spcPts val="0"/>
              </a:spcBef>
            </a:pPr>
            <a:r>
              <a:rPr lang="nl-NL" sz="2800" dirty="0">
                <a:solidFill>
                  <a:schemeClr val="tx1"/>
                </a:solidFill>
                <a:latin typeface="Arial Narrow" pitchFamily="34" charset="0"/>
              </a:rPr>
              <a:t>…  de andere druk bezocht </a:t>
            </a: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C6E66CE7-A580-452D-9E20-4197E85D718D}"/>
              </a:ext>
            </a:extLst>
          </p:cNvPr>
          <p:cNvSpPr/>
          <p:nvPr/>
        </p:nvSpPr>
        <p:spPr>
          <a:xfrm>
            <a:off x="7452320" y="188640"/>
            <a:ext cx="1472208" cy="834327"/>
          </a:xfrm>
          <a:prstGeom prst="ellipse">
            <a:avLst/>
          </a:prstGeom>
          <a:solidFill>
            <a:srgbClr val="99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Sporten</a:t>
            </a:r>
          </a:p>
        </p:txBody>
      </p:sp>
    </p:spTree>
    <p:extLst>
      <p:ext uri="{BB962C8B-B14F-4D97-AF65-F5344CB8AC3E}">
        <p14:creationId xmlns:p14="http://schemas.microsoft.com/office/powerpoint/2010/main" val="324512311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/>
          <p:nvPr/>
        </p:nvSpPr>
        <p:spPr>
          <a:xfrm>
            <a:off x="1214414" y="2500306"/>
            <a:ext cx="7318026" cy="34290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90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90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Picture 4" descr="belgrado 24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33" y="721293"/>
            <a:ext cx="9188145" cy="6136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B2CF7C13-3FDD-4D47-A60F-8DC74C37AAA0}"/>
              </a:ext>
            </a:extLst>
          </p:cNvPr>
          <p:cNvSpPr/>
          <p:nvPr/>
        </p:nvSpPr>
        <p:spPr>
          <a:xfrm>
            <a:off x="7452320" y="188640"/>
            <a:ext cx="1472208" cy="834327"/>
          </a:xfrm>
          <a:prstGeom prst="ellipse">
            <a:avLst/>
          </a:prstGeom>
          <a:solidFill>
            <a:srgbClr val="99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Sporten</a:t>
            </a:r>
          </a:p>
        </p:txBody>
      </p:sp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9DCFE949-9678-4CE3-B5F6-AB081D08E1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sp>
        <p:nvSpPr>
          <p:cNvPr id="230" name="Shape 230"/>
          <p:cNvSpPr txBox="1"/>
          <p:nvPr/>
        </p:nvSpPr>
        <p:spPr>
          <a:xfrm>
            <a:off x="1187624" y="2500306"/>
            <a:ext cx="7318026" cy="34290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90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90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B2CF7C13-3FDD-4D47-A60F-8DC74C37AAA0}"/>
              </a:ext>
            </a:extLst>
          </p:cNvPr>
          <p:cNvSpPr/>
          <p:nvPr/>
        </p:nvSpPr>
        <p:spPr>
          <a:xfrm>
            <a:off x="7452320" y="188640"/>
            <a:ext cx="1472208" cy="834327"/>
          </a:xfrm>
          <a:prstGeom prst="ellipse">
            <a:avLst/>
          </a:prstGeom>
          <a:solidFill>
            <a:srgbClr val="99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Sporten</a:t>
            </a:r>
          </a:p>
        </p:txBody>
      </p:sp>
    </p:spTree>
    <p:extLst>
      <p:ext uri="{BB962C8B-B14F-4D97-AF65-F5344CB8AC3E}">
        <p14:creationId xmlns:p14="http://schemas.microsoft.com/office/powerpoint/2010/main" val="128947530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B8AEF93-A38A-42A0-9344-8984FC909E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4544" y="1920"/>
            <a:ext cx="9606314" cy="6856080"/>
          </a:xfrm>
          <a:prstGeom prst="rect">
            <a:avLst/>
          </a:prstGeom>
        </p:spPr>
      </p:pic>
      <p:sp>
        <p:nvSpPr>
          <p:cNvPr id="56322" name="Text Box 3"/>
          <p:cNvSpPr txBox="1">
            <a:spLocks noChangeArrowheads="1"/>
          </p:cNvSpPr>
          <p:nvPr/>
        </p:nvSpPr>
        <p:spPr bwMode="auto">
          <a:xfrm>
            <a:off x="468313" y="5229225"/>
            <a:ext cx="8064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nl-NL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03F6A85B-3E2D-4679-82AF-490ED7A3DF36}"/>
              </a:ext>
            </a:extLst>
          </p:cNvPr>
          <p:cNvSpPr/>
          <p:nvPr/>
        </p:nvSpPr>
        <p:spPr>
          <a:xfrm>
            <a:off x="7452320" y="188640"/>
            <a:ext cx="1472208" cy="834327"/>
          </a:xfrm>
          <a:prstGeom prst="ellipse">
            <a:avLst/>
          </a:prstGeom>
          <a:solidFill>
            <a:srgbClr val="99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Sporten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82F4AC07-F69A-488A-80CF-C284D92F38CD}"/>
              </a:ext>
            </a:extLst>
          </p:cNvPr>
          <p:cNvSpPr/>
          <p:nvPr/>
        </p:nvSpPr>
        <p:spPr>
          <a:xfrm>
            <a:off x="3923928" y="5760548"/>
            <a:ext cx="49936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Sporten in de buitenruimte faciliteren</a:t>
            </a:r>
            <a:endParaRPr lang="nl-NL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958797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4BABCD95-07FB-4EAD-8C2B-C3CC9B5B51C8}"/>
              </a:ext>
            </a:extLst>
          </p:cNvPr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6321" name="TextBox 1"/>
          <p:cNvSpPr txBox="1">
            <a:spLocks noChangeArrowheads="1"/>
          </p:cNvSpPr>
          <p:nvPr/>
        </p:nvSpPr>
        <p:spPr bwMode="auto">
          <a:xfrm>
            <a:off x="899592" y="2193826"/>
            <a:ext cx="7704856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nl-NL" sz="2800" dirty="0">
                <a:solidFill>
                  <a:schemeClr val="tx1"/>
                </a:solidFill>
                <a:latin typeface="Arial Narrow" pitchFamily="34" charset="0"/>
              </a:rPr>
              <a:t> Duidelijk afgebakend - hek</a:t>
            </a:r>
          </a:p>
          <a:p>
            <a:pPr>
              <a:buFontTx/>
              <a:buChar char="•"/>
            </a:pPr>
            <a:r>
              <a:rPr lang="nl-NL" sz="2800" dirty="0">
                <a:solidFill>
                  <a:schemeClr val="tx1"/>
                </a:solidFill>
                <a:latin typeface="Arial Narrow" pitchFamily="34" charset="0"/>
              </a:rPr>
              <a:t> Liefst in de zon </a:t>
            </a:r>
          </a:p>
          <a:p>
            <a:pPr>
              <a:buFontTx/>
              <a:buChar char="•"/>
            </a:pPr>
            <a:r>
              <a:rPr lang="nl-NL" sz="2800" dirty="0">
                <a:solidFill>
                  <a:schemeClr val="tx1"/>
                </a:solidFill>
                <a:latin typeface="Arial Narrow" pitchFamily="34" charset="0"/>
              </a:rPr>
              <a:t> Zitgelegenheid </a:t>
            </a:r>
          </a:p>
          <a:p>
            <a:pPr>
              <a:buFontTx/>
              <a:buChar char="•"/>
            </a:pPr>
            <a:r>
              <a:rPr lang="nl-NL" sz="2800" dirty="0">
                <a:solidFill>
                  <a:schemeClr val="tx1"/>
                </a:solidFill>
                <a:latin typeface="Arial Narrow" pitchFamily="34" charset="0"/>
              </a:rPr>
              <a:t> Vlakke ondergrond</a:t>
            </a:r>
          </a:p>
          <a:p>
            <a:pPr>
              <a:buFontTx/>
              <a:buChar char="•"/>
            </a:pPr>
            <a:r>
              <a:rPr lang="nl-NL" sz="2800" dirty="0">
                <a:solidFill>
                  <a:schemeClr val="tx1"/>
                </a:solidFill>
                <a:latin typeface="Arial Narrow" pitchFamily="34" charset="0"/>
              </a:rPr>
              <a:t> Kunstgras of asfalt, afhankelijk van gebruikers</a:t>
            </a:r>
          </a:p>
          <a:p>
            <a:pPr>
              <a:buFontTx/>
              <a:buChar char="•"/>
            </a:pPr>
            <a:r>
              <a:rPr lang="nl-NL" sz="2800" dirty="0">
                <a:solidFill>
                  <a:schemeClr val="tx1"/>
                </a:solidFill>
                <a:latin typeface="Arial Narrow" pitchFamily="34" charset="0"/>
              </a:rPr>
              <a:t> In het zicht van woningen (sociale veiligheid) </a:t>
            </a:r>
          </a:p>
          <a:p>
            <a:pPr>
              <a:buFontTx/>
              <a:buChar char="•"/>
            </a:pPr>
            <a:r>
              <a:rPr lang="nl-NL" sz="2800" kern="1200" dirty="0">
                <a:solidFill>
                  <a:schemeClr val="dk1"/>
                </a:solidFill>
                <a:latin typeface="Arial Narrow" pitchFamily="34" charset="0"/>
                <a:ea typeface="Calibri"/>
                <a:cs typeface="Calibri"/>
                <a:sym typeface="Calibri"/>
              </a:rPr>
              <a:t> Bij voldoende ruimte elke doelgroep eigen ‘territorium’</a:t>
            </a:r>
          </a:p>
          <a:p>
            <a:pPr>
              <a:buFontTx/>
              <a:buChar char="•"/>
            </a:pPr>
            <a:endParaRPr lang="nl-NL" sz="2800" kern="1200" dirty="0">
              <a:solidFill>
                <a:schemeClr val="dk1"/>
              </a:solidFill>
              <a:latin typeface="Arial Narrow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6322" name="Text Box 3"/>
          <p:cNvSpPr txBox="1">
            <a:spLocks noChangeArrowheads="1"/>
          </p:cNvSpPr>
          <p:nvPr/>
        </p:nvSpPr>
        <p:spPr bwMode="auto">
          <a:xfrm>
            <a:off x="468313" y="5229225"/>
            <a:ext cx="8064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nl-NL" dirty="0"/>
          </a:p>
        </p:txBody>
      </p:sp>
      <p:sp>
        <p:nvSpPr>
          <p:cNvPr id="56323" name="Rectangle 12"/>
          <p:cNvSpPr>
            <a:spLocks noChangeArrowheads="1"/>
          </p:cNvSpPr>
          <p:nvPr/>
        </p:nvSpPr>
        <p:spPr bwMode="auto">
          <a:xfrm>
            <a:off x="899592" y="738842"/>
            <a:ext cx="19495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0">
              <a:buSzPct val="25000"/>
            </a:pPr>
            <a:r>
              <a:rPr lang="nl-NL" sz="2800" b="1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Sportveldjes</a:t>
            </a: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03F6A85B-3E2D-4679-82AF-490ED7A3DF36}"/>
              </a:ext>
            </a:extLst>
          </p:cNvPr>
          <p:cNvSpPr/>
          <p:nvPr/>
        </p:nvSpPr>
        <p:spPr>
          <a:xfrm>
            <a:off x="7452320" y="188640"/>
            <a:ext cx="1472208" cy="834327"/>
          </a:xfrm>
          <a:prstGeom prst="ellipse">
            <a:avLst/>
          </a:prstGeom>
          <a:solidFill>
            <a:srgbClr val="99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Sporten</a:t>
            </a:r>
          </a:p>
        </p:txBody>
      </p:sp>
    </p:spTree>
    <p:extLst>
      <p:ext uri="{BB962C8B-B14F-4D97-AF65-F5344CB8AC3E}">
        <p14:creationId xmlns:p14="http://schemas.microsoft.com/office/powerpoint/2010/main" val="821240357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1CDC402-7E62-4E67-8C7B-DC5C911C36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3144" y="-12080"/>
            <a:ext cx="9396535" cy="6918842"/>
          </a:xfrm>
          <a:prstGeom prst="rect">
            <a:avLst/>
          </a:prstGeom>
        </p:spPr>
      </p:pic>
      <p:sp>
        <p:nvSpPr>
          <p:cNvPr id="9" name="Ovaal 8">
            <a:extLst>
              <a:ext uri="{FF2B5EF4-FFF2-40B4-BE49-F238E27FC236}">
                <a16:creationId xmlns:a16="http://schemas.microsoft.com/office/drawing/2014/main" id="{C3EDB316-C8E2-4449-BCA5-DDE5B8D4FBEA}"/>
              </a:ext>
            </a:extLst>
          </p:cNvPr>
          <p:cNvSpPr/>
          <p:nvPr/>
        </p:nvSpPr>
        <p:spPr>
          <a:xfrm>
            <a:off x="7452320" y="188640"/>
            <a:ext cx="1472208" cy="834327"/>
          </a:xfrm>
          <a:prstGeom prst="ellipse">
            <a:avLst/>
          </a:prstGeom>
          <a:solidFill>
            <a:srgbClr val="99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Bewegen</a:t>
            </a:r>
          </a:p>
        </p:txBody>
      </p:sp>
    </p:spTree>
    <p:extLst>
      <p:ext uri="{BB962C8B-B14F-4D97-AF65-F5344CB8AC3E}">
        <p14:creationId xmlns:p14="http://schemas.microsoft.com/office/powerpoint/2010/main" val="3650635194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9144000" cy="184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/>
          <p:cNvSpPr/>
          <p:nvPr/>
        </p:nvSpPr>
        <p:spPr>
          <a:xfrm>
            <a:off x="755576" y="1148932"/>
            <a:ext cx="7632848" cy="4535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chemeClr val="dk1"/>
                </a:solidFill>
                <a:latin typeface="Arial Narrow" pitchFamily="34" charset="0"/>
                <a:ea typeface="Calibri"/>
                <a:cs typeface="Calibri"/>
                <a:sym typeface="Calibri"/>
              </a:rPr>
              <a:t>Functioneel: lopen en fietsen van ‘a’ naar ‘b’</a:t>
            </a:r>
          </a:p>
          <a:p>
            <a:endParaRPr lang="nl-NL" sz="2800" dirty="0">
              <a:solidFill>
                <a:schemeClr val="dk1"/>
              </a:solidFill>
              <a:latin typeface="Arial Narrow" pitchFamily="34" charset="0"/>
              <a:ea typeface="Calibri"/>
              <a:cs typeface="Calibri"/>
              <a:sym typeface="Calibri"/>
            </a:endParaRPr>
          </a:p>
          <a:p>
            <a:endParaRPr lang="nl-NL" sz="2800" dirty="0">
              <a:solidFill>
                <a:schemeClr val="dk1"/>
              </a:solidFill>
              <a:latin typeface="Arial Narrow" pitchFamily="34" charset="0"/>
              <a:ea typeface="Calibri"/>
              <a:cs typeface="Calibri"/>
              <a:sym typeface="Calibri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nl-NL" sz="2800" dirty="0">
                <a:solidFill>
                  <a:schemeClr val="tx1"/>
                </a:solidFill>
                <a:latin typeface="Arial Narrow" pitchFamily="34" charset="0"/>
                <a:ea typeface="Times New Roman" pitchFamily="18" charset="0"/>
                <a:cs typeface="Arial" pitchFamily="34" charset="0"/>
              </a:rPr>
              <a:t> Voetpaden vlak en stroef</a:t>
            </a:r>
            <a:endParaRPr lang="nl-NL" sz="2800" dirty="0">
              <a:solidFill>
                <a:schemeClr val="tx1"/>
              </a:solidFill>
              <a:latin typeface="Arial Narrow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nl-NL" sz="2800" dirty="0">
                <a:solidFill>
                  <a:schemeClr val="dk1"/>
                </a:solidFill>
                <a:latin typeface="Arial Narrow" pitchFamily="34" charset="0"/>
                <a:ea typeface="Calibri"/>
                <a:cs typeface="Calibri"/>
                <a:sym typeface="Calibri"/>
              </a:rPr>
              <a:t> Logische routes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nl-NL" sz="2800" dirty="0">
                <a:solidFill>
                  <a:schemeClr val="dk1"/>
                </a:solidFill>
                <a:latin typeface="Arial Narrow" pitchFamily="34" charset="0"/>
                <a:ea typeface="Calibri"/>
                <a:cs typeface="Calibri"/>
                <a:sym typeface="Calibri"/>
              </a:rPr>
              <a:t> Sociaal veilig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nl-NL" sz="2800" dirty="0">
                <a:solidFill>
                  <a:schemeClr val="dk1"/>
                </a:solidFill>
                <a:latin typeface="Arial Narrow" pitchFamily="34" charset="0"/>
                <a:ea typeface="Calibri"/>
                <a:cs typeface="Calibri"/>
                <a:sym typeface="Calibri"/>
              </a:rPr>
              <a:t> Voldoende breed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nl-NL" sz="2800" dirty="0">
                <a:solidFill>
                  <a:schemeClr val="dk1"/>
                </a:solidFill>
                <a:latin typeface="Arial Narrow" pitchFamily="34" charset="0"/>
                <a:ea typeface="Calibri"/>
                <a:cs typeface="Calibri"/>
                <a:sym typeface="Calibri"/>
              </a:rPr>
              <a:t> Toegankelijk</a:t>
            </a: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C90F4D56-A0AD-45E7-BBA4-2C1D702DB3AA}"/>
              </a:ext>
            </a:extLst>
          </p:cNvPr>
          <p:cNvSpPr/>
          <p:nvPr/>
        </p:nvSpPr>
        <p:spPr>
          <a:xfrm>
            <a:off x="7452320" y="188640"/>
            <a:ext cx="1472208" cy="834327"/>
          </a:xfrm>
          <a:prstGeom prst="ellipse">
            <a:avLst/>
          </a:prstGeom>
          <a:solidFill>
            <a:srgbClr val="99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Bewegen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060DB41-E668-4E3E-9955-E5A75E8767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0807" y="1846800"/>
            <a:ext cx="3433193" cy="250859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8D54630B-A968-4AF4-ABAA-E96E48FFA3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1482" y="4355390"/>
            <a:ext cx="3758650" cy="250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33893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E2BE78D-1B9E-4699-9A0C-2933961B11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6839" y="-11296"/>
            <a:ext cx="9610839" cy="6858000"/>
          </a:xfrm>
          <a:prstGeom prst="rect">
            <a:avLst/>
          </a:prstGeom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DB56F845-88BA-4449-BA1C-259D741E3C8D}"/>
              </a:ext>
            </a:extLst>
          </p:cNvPr>
          <p:cNvSpPr/>
          <p:nvPr/>
        </p:nvSpPr>
        <p:spPr>
          <a:xfrm>
            <a:off x="7452320" y="188640"/>
            <a:ext cx="1472208" cy="834327"/>
          </a:xfrm>
          <a:prstGeom prst="ellipse">
            <a:avLst/>
          </a:prstGeom>
          <a:solidFill>
            <a:srgbClr val="99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Bewegen</a:t>
            </a:r>
          </a:p>
        </p:txBody>
      </p:sp>
    </p:spTree>
    <p:extLst>
      <p:ext uri="{BB962C8B-B14F-4D97-AF65-F5344CB8AC3E}">
        <p14:creationId xmlns:p14="http://schemas.microsoft.com/office/powerpoint/2010/main" val="2893418952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/>
          <p:nvPr/>
        </p:nvSpPr>
        <p:spPr>
          <a:xfrm>
            <a:off x="5184068" y="946582"/>
            <a:ext cx="3772721" cy="18722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SzPct val="25000"/>
            </a:pPr>
            <a:r>
              <a:rPr lang="nl-NL" sz="2800" b="1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Maatvoering looproutes</a:t>
            </a:r>
          </a:p>
          <a:p>
            <a:pPr lvl="0">
              <a:buSzPct val="25000"/>
            </a:pPr>
            <a:endParaRPr lang="nl-NL" sz="2800" b="1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lvl="0">
              <a:buSzPct val="25000"/>
            </a:pPr>
            <a:r>
              <a:rPr lang="nl-NL" sz="2800" b="1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‘Design </a:t>
            </a:r>
            <a:r>
              <a:rPr lang="nl-NL" sz="2800" b="1" dirty="0" err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for</a:t>
            </a:r>
            <a:r>
              <a:rPr lang="nl-NL" sz="2800" b="1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nl-NL" sz="2800" b="1" dirty="0" err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all</a:t>
            </a:r>
            <a:r>
              <a:rPr lang="nl-NL" sz="2800" b="1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’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nl-NL" sz="2800" b="1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nl-NL" sz="2800" b="1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nl-NL" sz="2800" b="1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</a:p>
        </p:txBody>
      </p:sp>
      <p:pic>
        <p:nvPicPr>
          <p:cNvPr id="3074" name="Picture 2" descr="D:\afbeeldingen\werk\amsterdamvoetgangersmaart2017\amsterdamvoetgangersmaart2017 02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861048"/>
            <a:ext cx="4608512" cy="3024336"/>
          </a:xfrm>
          <a:prstGeom prst="rect">
            <a:avLst/>
          </a:prstGeom>
          <a:noFill/>
        </p:spPr>
      </p:pic>
      <p:pic>
        <p:nvPicPr>
          <p:cNvPr id="9" name="Picture 4" descr="D:\afbeeldingen\werk\amsterdamdiversen\amsterdamgrachtennauwelijksstoep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4572000" cy="3096344"/>
          </a:xfrm>
          <a:prstGeom prst="rect">
            <a:avLst/>
          </a:prstGeom>
          <a:noFill/>
        </p:spPr>
      </p:pic>
      <p:sp>
        <p:nvSpPr>
          <p:cNvPr id="10" name="PIJL-OMLAAG 9"/>
          <p:cNvSpPr/>
          <p:nvPr/>
        </p:nvSpPr>
        <p:spPr>
          <a:xfrm rot="20573555">
            <a:off x="6553991" y="4084270"/>
            <a:ext cx="240278" cy="1272124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Shape 229"/>
          <p:cNvSpPr/>
          <p:nvPr/>
        </p:nvSpPr>
        <p:spPr>
          <a:xfrm>
            <a:off x="531853" y="3501008"/>
            <a:ext cx="3744416" cy="5760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nl-NL" sz="2800" b="1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&lt; 1.20 ’Kan niet’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nl-NL" sz="2800" b="1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nl-NL" sz="2800" b="1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nl-NL" sz="2800" b="1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nl-NL" sz="2800" b="1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nl-NL" sz="2800" b="1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	1.20-1.50 ’Kan net’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nl-NL" sz="2800" b="1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nl-NL" sz="2800" b="1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nl-NL" sz="2800" b="1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06285520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afbeeldingen\werk\amsterdamvoetgangersmaart2017\amsterdamvoetgangersmaart2017 02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695668"/>
            <a:ext cx="4572000" cy="3162331"/>
          </a:xfrm>
          <a:prstGeom prst="rect">
            <a:avLst/>
          </a:prstGeom>
          <a:noFill/>
        </p:spPr>
      </p:pic>
      <p:pic>
        <p:nvPicPr>
          <p:cNvPr id="3077" name="Picture 5" descr="D:\afbeeldingen\werk\amsterdamvoetgangersmaart2017\amsterdamvoetgangersmaart2017 02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572000" cy="3225577"/>
          </a:xfrm>
          <a:prstGeom prst="rect">
            <a:avLst/>
          </a:prstGeom>
          <a:noFill/>
        </p:spPr>
      </p:pic>
      <p:sp>
        <p:nvSpPr>
          <p:cNvPr id="6" name="Rechthoek 5"/>
          <p:cNvSpPr/>
          <p:nvPr/>
        </p:nvSpPr>
        <p:spPr>
          <a:xfrm>
            <a:off x="5148064" y="1772816"/>
            <a:ext cx="31683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ct val="25000"/>
            </a:pPr>
            <a:r>
              <a:rPr lang="nl-NL" sz="2800" b="1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1,50-1.80 ’Kan soms’</a:t>
            </a:r>
          </a:p>
        </p:txBody>
      </p:sp>
      <p:sp>
        <p:nvSpPr>
          <p:cNvPr id="7" name="Rechthoek 6"/>
          <p:cNvSpPr/>
          <p:nvPr/>
        </p:nvSpPr>
        <p:spPr>
          <a:xfrm>
            <a:off x="827584" y="5858108"/>
            <a:ext cx="3240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ct val="25000"/>
            </a:pPr>
            <a:r>
              <a:rPr lang="nl-NL" sz="2800" b="1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&gt;2.00 ’Kan altijd’</a:t>
            </a:r>
          </a:p>
        </p:txBody>
      </p:sp>
    </p:spTree>
    <p:extLst>
      <p:ext uri="{BB962C8B-B14F-4D97-AF65-F5344CB8AC3E}">
        <p14:creationId xmlns:p14="http://schemas.microsoft.com/office/powerpoint/2010/main" val="3946242239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dmin\Pictures\Werk\Openbare ruimte\Egypte\Egypte - Cairo (12).JPG">
            <a:extLst>
              <a:ext uri="{FF2B5EF4-FFF2-40B4-BE49-F238E27FC236}">
                <a16:creationId xmlns:a16="http://schemas.microsoft.com/office/drawing/2014/main" id="{18A0A7A2-C7DF-466D-BDB4-3E724C104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Shape 112">
            <a:extLst>
              <a:ext uri="{FF2B5EF4-FFF2-40B4-BE49-F238E27FC236}">
                <a16:creationId xmlns:a16="http://schemas.microsoft.com/office/drawing/2014/main" id="{8A922EF5-B31D-4B4E-BA58-76A5EB39D344}"/>
              </a:ext>
            </a:extLst>
          </p:cNvPr>
          <p:cNvSpPr txBox="1"/>
          <p:nvPr/>
        </p:nvSpPr>
        <p:spPr>
          <a:xfrm>
            <a:off x="467544" y="260648"/>
            <a:ext cx="8497193" cy="64343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nl-NL" sz="2800" b="1" dirty="0">
                <a:solidFill>
                  <a:schemeClr val="tx1"/>
                </a:solidFill>
                <a:latin typeface="Arial Narrow"/>
                <a:ea typeface="Arial Narrow"/>
                <a:cs typeface="Arial Narrow"/>
                <a:sym typeface="Arial Narrow"/>
              </a:rPr>
              <a:t>De stad een gezonde omgeving…?</a:t>
            </a:r>
          </a:p>
        </p:txBody>
      </p:sp>
    </p:spTree>
    <p:extLst>
      <p:ext uri="{BB962C8B-B14F-4D97-AF65-F5344CB8AC3E}">
        <p14:creationId xmlns:p14="http://schemas.microsoft.com/office/powerpoint/2010/main" val="726179101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9144000" cy="184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/>
          <p:cNvSpPr/>
          <p:nvPr/>
        </p:nvSpPr>
        <p:spPr>
          <a:xfrm>
            <a:off x="755576" y="1127499"/>
            <a:ext cx="7632848" cy="3457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800" b="1" dirty="0">
                <a:solidFill>
                  <a:schemeClr val="dk1"/>
                </a:solidFill>
                <a:latin typeface="Arial Narrow" pitchFamily="34" charset="0"/>
                <a:ea typeface="Calibri"/>
                <a:cs typeface="Calibri"/>
                <a:sym typeface="Calibri"/>
              </a:rPr>
              <a:t>Recreatief: fiets-, hardloop- en wandelroutes</a:t>
            </a:r>
          </a:p>
          <a:p>
            <a:endParaRPr lang="nl-NL" sz="2800" dirty="0">
              <a:solidFill>
                <a:schemeClr val="dk1"/>
              </a:solidFill>
              <a:latin typeface="Arial Narrow" pitchFamily="34" charset="0"/>
              <a:ea typeface="Calibri"/>
              <a:cs typeface="Calibri"/>
              <a:sym typeface="Calibri"/>
            </a:endParaRPr>
          </a:p>
          <a:p>
            <a:endParaRPr lang="nl-NL" sz="2800" dirty="0">
              <a:solidFill>
                <a:schemeClr val="dk1"/>
              </a:solidFill>
              <a:latin typeface="Arial Narrow" pitchFamily="34" charset="0"/>
              <a:ea typeface="Calibri"/>
              <a:cs typeface="Calibri"/>
              <a:sym typeface="Calibri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nl-NL" sz="2800" dirty="0">
                <a:solidFill>
                  <a:schemeClr val="dk1"/>
                </a:solidFill>
                <a:latin typeface="Arial Narrow" pitchFamily="34" charset="0"/>
                <a:ea typeface="Calibri"/>
                <a:cs typeface="Calibri"/>
                <a:sym typeface="Calibri"/>
              </a:rPr>
              <a:t> Voldoende breed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nl-NL" sz="2800" dirty="0">
                <a:solidFill>
                  <a:schemeClr val="dk1"/>
                </a:solidFill>
                <a:latin typeface="Arial Narrow" pitchFamily="34" charset="0"/>
                <a:ea typeface="Calibri"/>
                <a:cs typeface="Calibri"/>
                <a:sym typeface="Calibri"/>
              </a:rPr>
              <a:t> </a:t>
            </a:r>
            <a:r>
              <a:rPr lang="nl-NL" sz="2800" dirty="0" err="1">
                <a:solidFill>
                  <a:schemeClr val="dk1"/>
                </a:solidFill>
                <a:latin typeface="Arial Narrow" pitchFamily="34" charset="0"/>
                <a:ea typeface="Calibri"/>
                <a:cs typeface="Calibri"/>
                <a:sym typeface="Calibri"/>
              </a:rPr>
              <a:t>B.v.k</a:t>
            </a:r>
            <a:r>
              <a:rPr lang="nl-NL" sz="2800" dirty="0">
                <a:solidFill>
                  <a:schemeClr val="dk1"/>
                </a:solidFill>
                <a:latin typeface="Arial Narrow" pitchFamily="34" charset="0"/>
                <a:ea typeface="Calibri"/>
                <a:cs typeface="Calibri"/>
                <a:sym typeface="Calibri"/>
              </a:rPr>
              <a:t>. langs groen en water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nl-NL" sz="2800" dirty="0">
                <a:solidFill>
                  <a:schemeClr val="dk1"/>
                </a:solidFill>
                <a:latin typeface="Arial Narrow" pitchFamily="34" charset="0"/>
                <a:ea typeface="Calibri"/>
                <a:cs typeface="Calibri"/>
                <a:sym typeface="Calibri"/>
              </a:rPr>
              <a:t> Geen onveilige kruisingen</a:t>
            </a: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C90F4D56-A0AD-45E7-BBA4-2C1D702DB3AA}"/>
              </a:ext>
            </a:extLst>
          </p:cNvPr>
          <p:cNvSpPr/>
          <p:nvPr/>
        </p:nvSpPr>
        <p:spPr>
          <a:xfrm>
            <a:off x="7452320" y="188640"/>
            <a:ext cx="1472208" cy="834327"/>
          </a:xfrm>
          <a:prstGeom prst="ellipse">
            <a:avLst/>
          </a:prstGeom>
          <a:solidFill>
            <a:srgbClr val="99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Bewegen</a:t>
            </a:r>
          </a:p>
        </p:txBody>
      </p:sp>
      <p:pic>
        <p:nvPicPr>
          <p:cNvPr id="6" name="Picture 2" descr="C:\Users\Admin\Documents\Werk\Bureau KM\Prettige Plekken\Prettige Plekken - Boek\Inhoud\Beeld\Gebruikt\Handboek - beeld\Foto's hoofdstuk 3\Rosemarie\amsterdamschinkeltesmalvoetpad (1).jpg">
            <a:extLst>
              <a:ext uri="{FF2B5EF4-FFF2-40B4-BE49-F238E27FC236}">
                <a16:creationId xmlns:a16="http://schemas.microsoft.com/office/drawing/2014/main" id="{5CCB9D4C-62B8-4AC1-A05C-A46B967C8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2493721"/>
            <a:ext cx="3347864" cy="43924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7037843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71725E17-2B86-4040-BA68-06C9CB4762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612586" cy="6858000"/>
          </a:xfrm>
          <a:prstGeom prst="rect">
            <a:avLst/>
          </a:prstGeom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C1435653-836E-4BD8-91F6-F28FBA8E0BAA}"/>
              </a:ext>
            </a:extLst>
          </p:cNvPr>
          <p:cNvSpPr/>
          <p:nvPr/>
        </p:nvSpPr>
        <p:spPr>
          <a:xfrm>
            <a:off x="7452320" y="188640"/>
            <a:ext cx="1472208" cy="834327"/>
          </a:xfrm>
          <a:prstGeom prst="ellipse">
            <a:avLst/>
          </a:prstGeom>
          <a:solidFill>
            <a:srgbClr val="99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Bewegen</a:t>
            </a:r>
          </a:p>
        </p:txBody>
      </p:sp>
    </p:spTree>
    <p:extLst>
      <p:ext uri="{BB962C8B-B14F-4D97-AF65-F5344CB8AC3E}">
        <p14:creationId xmlns:p14="http://schemas.microsoft.com/office/powerpoint/2010/main" val="194065846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7A27EA90-CDF6-4003-9059-740C568A7B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198" y="-21148"/>
            <a:ext cx="9172198" cy="6879148"/>
          </a:xfrm>
          <a:prstGeom prst="rect">
            <a:avLst/>
          </a:prstGeom>
        </p:spPr>
      </p:pic>
      <p:sp>
        <p:nvSpPr>
          <p:cNvPr id="9" name="Ovaal 8">
            <a:extLst>
              <a:ext uri="{FF2B5EF4-FFF2-40B4-BE49-F238E27FC236}">
                <a16:creationId xmlns:a16="http://schemas.microsoft.com/office/drawing/2014/main" id="{C3EDB316-C8E2-4449-BCA5-DDE5B8D4FBEA}"/>
              </a:ext>
            </a:extLst>
          </p:cNvPr>
          <p:cNvSpPr/>
          <p:nvPr/>
        </p:nvSpPr>
        <p:spPr>
          <a:xfrm>
            <a:off x="7452320" y="188640"/>
            <a:ext cx="1472208" cy="834327"/>
          </a:xfrm>
          <a:prstGeom prst="ellipse">
            <a:avLst/>
          </a:prstGeom>
          <a:solidFill>
            <a:srgbClr val="99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Bewegen</a:t>
            </a:r>
          </a:p>
        </p:txBody>
      </p:sp>
    </p:spTree>
    <p:extLst>
      <p:ext uri="{BB962C8B-B14F-4D97-AF65-F5344CB8AC3E}">
        <p14:creationId xmlns:p14="http://schemas.microsoft.com/office/powerpoint/2010/main" val="1511278239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/>
        </p:nvSpPr>
        <p:spPr>
          <a:xfrm>
            <a:off x="520160" y="188640"/>
            <a:ext cx="5996056" cy="5191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nl-NL" sz="2800" b="1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Belang van goede ommetjes, juist nu!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nl-NL" sz="2800" b="1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B5B7012B-22BE-4B9B-BCFC-326020E9CD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5527" y="982995"/>
            <a:ext cx="3723569" cy="2736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B2FD166-05F6-46F5-BF59-FB01387465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82995"/>
            <a:ext cx="3888423" cy="2736000"/>
          </a:xfrm>
          <a:prstGeom prst="rect">
            <a:avLst/>
          </a:prstGeom>
        </p:spPr>
      </p:pic>
      <p:pic>
        <p:nvPicPr>
          <p:cNvPr id="10" name="Afbeelding 9" descr="Afbeelding met gras, buiten, gebouw, zitten&#10;&#10;Automatisch gegenereerde beschrijving">
            <a:extLst>
              <a:ext uri="{FF2B5EF4-FFF2-40B4-BE49-F238E27FC236}">
                <a16:creationId xmlns:a16="http://schemas.microsoft.com/office/drawing/2014/main" id="{5AFF47F0-7967-4CA4-83F2-9684E18B339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372" y="3904563"/>
            <a:ext cx="3936000" cy="2952000"/>
          </a:xfrm>
          <a:prstGeom prst="rect">
            <a:avLst/>
          </a:prstGeom>
        </p:spPr>
      </p:pic>
      <p:pic>
        <p:nvPicPr>
          <p:cNvPr id="12" name="Afbeelding 11" descr="Afbeelding met buiten, gebouw, straat, weg&#10;&#10;Automatisch gegenereerde beschrijving">
            <a:extLst>
              <a:ext uri="{FF2B5EF4-FFF2-40B4-BE49-F238E27FC236}">
                <a16:creationId xmlns:a16="http://schemas.microsoft.com/office/drawing/2014/main" id="{33784D51-74D6-4E0F-B7B4-5830A8FB48A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5" y="3942000"/>
            <a:ext cx="3723569" cy="2916000"/>
          </a:xfrm>
          <a:prstGeom prst="rect">
            <a:avLst/>
          </a:prstGeom>
        </p:spPr>
      </p:pic>
      <p:sp>
        <p:nvSpPr>
          <p:cNvPr id="13" name="Pijl: links/rechts 12">
            <a:extLst>
              <a:ext uri="{FF2B5EF4-FFF2-40B4-BE49-F238E27FC236}">
                <a16:creationId xmlns:a16="http://schemas.microsoft.com/office/drawing/2014/main" id="{4358E609-7CA0-408D-A9D0-7FFDC152F4F9}"/>
              </a:ext>
            </a:extLst>
          </p:cNvPr>
          <p:cNvSpPr/>
          <p:nvPr/>
        </p:nvSpPr>
        <p:spPr>
          <a:xfrm>
            <a:off x="4003920" y="2636912"/>
            <a:ext cx="888494" cy="144016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18B6E0FD-16E1-4ECF-956E-E44B94CDFC4B}"/>
              </a:ext>
            </a:extLst>
          </p:cNvPr>
          <p:cNvSpPr/>
          <p:nvPr/>
        </p:nvSpPr>
        <p:spPr>
          <a:xfrm>
            <a:off x="7452320" y="188640"/>
            <a:ext cx="1472208" cy="834327"/>
          </a:xfrm>
          <a:prstGeom prst="ellipse">
            <a:avLst/>
          </a:prstGeom>
          <a:solidFill>
            <a:srgbClr val="99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Bewegen</a:t>
            </a:r>
          </a:p>
        </p:txBody>
      </p:sp>
    </p:spTree>
    <p:extLst>
      <p:ext uri="{BB962C8B-B14F-4D97-AF65-F5344CB8AC3E}">
        <p14:creationId xmlns:p14="http://schemas.microsoft.com/office/powerpoint/2010/main" val="3310433002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0619CD9-1530-4087-99F2-6C2BFC199DF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8560" y="-6856"/>
            <a:ext cx="9791184" cy="6864856"/>
          </a:xfrm>
          <a:prstGeom prst="rect">
            <a:avLst/>
          </a:prstGeom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70DFB96E-5F7F-4139-A492-0F1CFD4D96B2}"/>
              </a:ext>
            </a:extLst>
          </p:cNvPr>
          <p:cNvSpPr/>
          <p:nvPr/>
        </p:nvSpPr>
        <p:spPr>
          <a:xfrm>
            <a:off x="7452320" y="188640"/>
            <a:ext cx="1472208" cy="834327"/>
          </a:xfrm>
          <a:prstGeom prst="ellipse">
            <a:avLst/>
          </a:prstGeom>
          <a:solidFill>
            <a:srgbClr val="99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Bewegen</a:t>
            </a:r>
          </a:p>
        </p:txBody>
      </p:sp>
      <p:sp>
        <p:nvSpPr>
          <p:cNvPr id="6" name="Shape 245">
            <a:extLst>
              <a:ext uri="{FF2B5EF4-FFF2-40B4-BE49-F238E27FC236}">
                <a16:creationId xmlns:a16="http://schemas.microsoft.com/office/drawing/2014/main" id="{66DB7C9C-89D6-4EEA-BEA6-AB9913602265}"/>
              </a:ext>
            </a:extLst>
          </p:cNvPr>
          <p:cNvSpPr/>
          <p:nvPr/>
        </p:nvSpPr>
        <p:spPr>
          <a:xfrm>
            <a:off x="899592" y="188640"/>
            <a:ext cx="5996056" cy="5191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nl-NL" sz="2800" b="1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Belang van goede ommetjes, juist nu!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nl-NL" sz="2800" b="1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278823606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/>
          <p:nvPr/>
        </p:nvSpPr>
        <p:spPr>
          <a:xfrm>
            <a:off x="827584" y="665204"/>
            <a:ext cx="8756812" cy="93610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/>
            <a:r>
              <a:rPr lang="nl-NL" sz="2800" b="1" dirty="0">
                <a:latin typeface="Arial Narrow" panose="020B0606020202030204" pitchFamily="34" charset="0"/>
              </a:rPr>
              <a:t>Hitte-eilanden </a:t>
            </a:r>
            <a:r>
              <a:rPr lang="nl-NL" sz="2800" dirty="0">
                <a:latin typeface="Arial Narrow" panose="020B0606020202030204" pitchFamily="34" charset="0"/>
              </a:rPr>
              <a:t>(</a:t>
            </a:r>
            <a:r>
              <a:rPr lang="nl-NL" sz="2800" i="1" dirty="0">
                <a:latin typeface="Arial Narrow" panose="020B0606020202030204" pitchFamily="34" charset="0"/>
              </a:rPr>
              <a:t>Urban Heat Island)</a:t>
            </a:r>
          </a:p>
          <a:p>
            <a:endParaRPr lang="nl-NL" sz="2800" dirty="0">
              <a:latin typeface="Arial Narrow" panose="020B0606020202030204" pitchFamily="34" charset="0"/>
            </a:endParaRPr>
          </a:p>
          <a:p>
            <a:r>
              <a:rPr lang="nl-NL" sz="2800" dirty="0">
                <a:latin typeface="Arial Narrow" panose="020B0606020202030204" pitchFamily="34" charset="0"/>
              </a:rPr>
              <a:t>Oorzaken: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latin typeface="Arial Narrow" panose="020B0606020202030204" pitchFamily="34" charset="0"/>
              </a:rPr>
              <a:t>Veel verharding in stedelijke omgeving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latin typeface="Arial Narrow" panose="020B0606020202030204" pitchFamily="34" charset="0"/>
              </a:rPr>
              <a:t>Veel bebouwing (minder wind)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latin typeface="Arial Narrow" panose="020B0606020202030204" pitchFamily="34" charset="0"/>
              </a:rPr>
              <a:t>Warmte van auto’s, bedrijven en airco</a:t>
            </a:r>
          </a:p>
          <a:p>
            <a:pPr lvl="0"/>
            <a:endParaRPr lang="nl-NL" sz="2800" b="1" dirty="0">
              <a:latin typeface="Arial Narrow" panose="020B0606020202030204" pitchFamily="34" charset="0"/>
            </a:endParaRPr>
          </a:p>
          <a:p>
            <a:pPr lvl="0"/>
            <a:endParaRPr lang="nl-NL" sz="2800" dirty="0">
              <a:latin typeface="Arial Narrow" panose="020B0606020202030204" pitchFamily="34" charset="0"/>
            </a:endParaRPr>
          </a:p>
        </p:txBody>
      </p:sp>
      <p:pic>
        <p:nvPicPr>
          <p:cNvPr id="3076" name="Picture 4" descr="Afbeeldingsresultaat voor urban heat island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72"/>
          <a:stretch/>
        </p:blipFill>
        <p:spPr bwMode="auto">
          <a:xfrm>
            <a:off x="1619671" y="4221088"/>
            <a:ext cx="608270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F106C102-D072-4FD2-983F-DF03EA659289}"/>
              </a:ext>
            </a:extLst>
          </p:cNvPr>
          <p:cNvSpPr/>
          <p:nvPr/>
        </p:nvSpPr>
        <p:spPr>
          <a:xfrm>
            <a:off x="7452320" y="218409"/>
            <a:ext cx="1472208" cy="834327"/>
          </a:xfrm>
          <a:prstGeom prst="ellipse">
            <a:avLst/>
          </a:prstGeom>
          <a:solidFill>
            <a:srgbClr val="99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Klimaat</a:t>
            </a:r>
          </a:p>
        </p:txBody>
      </p:sp>
    </p:spTree>
    <p:extLst>
      <p:ext uri="{BB962C8B-B14F-4D97-AF65-F5344CB8AC3E}">
        <p14:creationId xmlns:p14="http://schemas.microsoft.com/office/powerpoint/2010/main" val="2868853661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/>
          <p:nvPr/>
        </p:nvSpPr>
        <p:spPr>
          <a:xfrm>
            <a:off x="827584" y="620688"/>
            <a:ext cx="7632848" cy="5760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0"/>
            <a:ext cx="3507576" cy="472514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84983"/>
            <a:ext cx="5507554" cy="3573017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>
            <a:off x="467544" y="1308573"/>
            <a:ext cx="44644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ct val="25000"/>
            </a:pPr>
            <a:r>
              <a:rPr lang="nl-NL" sz="2800" b="1" dirty="0">
                <a:solidFill>
                  <a:schemeClr val="tx1"/>
                </a:solidFill>
                <a:latin typeface="Arial Narrow" pitchFamily="34" charset="0"/>
              </a:rPr>
              <a:t>Boomkronen &gt; schaduw</a:t>
            </a: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9AA74A3F-F053-4CE1-98D2-B86FEE16D283}"/>
              </a:ext>
            </a:extLst>
          </p:cNvPr>
          <p:cNvSpPr/>
          <p:nvPr/>
        </p:nvSpPr>
        <p:spPr>
          <a:xfrm>
            <a:off x="7452320" y="218409"/>
            <a:ext cx="1472208" cy="834327"/>
          </a:xfrm>
          <a:prstGeom prst="ellipse">
            <a:avLst/>
          </a:prstGeom>
          <a:solidFill>
            <a:srgbClr val="99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Klimaat</a:t>
            </a:r>
          </a:p>
        </p:txBody>
      </p:sp>
    </p:spTree>
    <p:extLst>
      <p:ext uri="{BB962C8B-B14F-4D97-AF65-F5344CB8AC3E}">
        <p14:creationId xmlns:p14="http://schemas.microsoft.com/office/powerpoint/2010/main" val="998841714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fbeeldingsresultaat voor apeldoorn anklaar winkelcentrum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6512" y="3906634"/>
            <a:ext cx="9178352" cy="296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758117" y="3284984"/>
            <a:ext cx="6194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latin typeface="Arial Narrow" panose="020B0606020202030204" pitchFamily="34" charset="0"/>
              </a:rPr>
              <a:t>Geen bomen + (donkere) verharding &gt; hitte</a:t>
            </a:r>
          </a:p>
        </p:txBody>
      </p:sp>
      <p:pic>
        <p:nvPicPr>
          <p:cNvPr id="5" name="Picture 4" descr="Afbeeldingsresultaat voor chasse promenade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6512" y="-9182"/>
            <a:ext cx="9228802" cy="319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EA62BA44-4A09-4F07-8DC9-AEDFAE74CBDF}"/>
              </a:ext>
            </a:extLst>
          </p:cNvPr>
          <p:cNvSpPr/>
          <p:nvPr/>
        </p:nvSpPr>
        <p:spPr>
          <a:xfrm>
            <a:off x="7452320" y="218409"/>
            <a:ext cx="1472208" cy="834327"/>
          </a:xfrm>
          <a:prstGeom prst="ellipse">
            <a:avLst/>
          </a:prstGeom>
          <a:solidFill>
            <a:srgbClr val="99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Klimaat</a:t>
            </a:r>
          </a:p>
        </p:txBody>
      </p:sp>
    </p:spTree>
    <p:extLst>
      <p:ext uri="{BB962C8B-B14F-4D97-AF65-F5344CB8AC3E}">
        <p14:creationId xmlns:p14="http://schemas.microsoft.com/office/powerpoint/2010/main" val="25482762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899592" y="6002124"/>
            <a:ext cx="43011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latin typeface="Arial Narrow" panose="020B0606020202030204" pitchFamily="34" charset="0"/>
              </a:rPr>
              <a:t>Ruimte voor de (week)markt?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6F50183-FDB7-419A-801C-FC9DBE5078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04" y="0"/>
            <a:ext cx="9144000" cy="6878320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6519E340-CE89-4C32-AAEE-67B4A207F3F7}"/>
              </a:ext>
            </a:extLst>
          </p:cNvPr>
          <p:cNvSpPr/>
          <p:nvPr/>
        </p:nvSpPr>
        <p:spPr>
          <a:xfrm>
            <a:off x="7452320" y="218409"/>
            <a:ext cx="1472208" cy="834327"/>
          </a:xfrm>
          <a:prstGeom prst="ellipse">
            <a:avLst/>
          </a:prstGeom>
          <a:solidFill>
            <a:srgbClr val="99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Klimaat</a:t>
            </a:r>
          </a:p>
        </p:txBody>
      </p:sp>
    </p:spTree>
    <p:extLst>
      <p:ext uri="{BB962C8B-B14F-4D97-AF65-F5344CB8AC3E}">
        <p14:creationId xmlns:p14="http://schemas.microsoft.com/office/powerpoint/2010/main" val="12108745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cdn.nieuws.nl/media/sites/162/2019/03/05182610/Hilversumse-Markt-915x5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288" y="-40342"/>
            <a:ext cx="9180970" cy="577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755576" y="5949280"/>
            <a:ext cx="43011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latin typeface="Arial Narrow" panose="020B0606020202030204" pitchFamily="34" charset="0"/>
              </a:rPr>
              <a:t>Ruimte voor de (week)markt?</a:t>
            </a:r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39AE4952-6B70-4209-8103-C846092AE427}"/>
              </a:ext>
            </a:extLst>
          </p:cNvPr>
          <p:cNvSpPr/>
          <p:nvPr/>
        </p:nvSpPr>
        <p:spPr>
          <a:xfrm>
            <a:off x="7452320" y="218409"/>
            <a:ext cx="1472208" cy="834327"/>
          </a:xfrm>
          <a:prstGeom prst="ellipse">
            <a:avLst/>
          </a:prstGeom>
          <a:solidFill>
            <a:srgbClr val="99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Klimaat</a:t>
            </a:r>
          </a:p>
        </p:txBody>
      </p:sp>
    </p:spTree>
    <p:extLst>
      <p:ext uri="{BB962C8B-B14F-4D97-AF65-F5344CB8AC3E}">
        <p14:creationId xmlns:p14="http://schemas.microsoft.com/office/powerpoint/2010/main" val="1578572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/>
          <p:nvPr/>
        </p:nvSpPr>
        <p:spPr>
          <a:xfrm>
            <a:off x="683319" y="620688"/>
            <a:ext cx="8497193" cy="5632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/>
            <a:r>
              <a:rPr lang="nl-NL" sz="2800" b="1" dirty="0">
                <a:latin typeface="Arial Narrow" panose="020B0606020202030204" pitchFamily="34" charset="0"/>
              </a:rPr>
              <a:t>Steden worden alleen maar drukker…</a:t>
            </a:r>
          </a:p>
          <a:p>
            <a:pPr lvl="0"/>
            <a:endParaRPr lang="nl-NL" sz="2800" i="1" dirty="0">
              <a:latin typeface="Arial Narrow" panose="020B060602020203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nl-NL" sz="2800" dirty="0">
                <a:latin typeface="Arial Narrow" panose="020B0606020202030204" pitchFamily="34" charset="0"/>
              </a:rPr>
              <a:t>Utrecht 		60.000 nieuwe woningen voor 2040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nl-NL" sz="2800" dirty="0">
                <a:latin typeface="Arial Narrow" panose="020B0606020202030204" pitchFamily="34" charset="0"/>
              </a:rPr>
              <a:t>Rotterdam 	50.000 nieuwe woningen voor 2040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latin typeface="Arial Narrow" panose="020B0606020202030204" pitchFamily="34" charset="0"/>
              </a:rPr>
              <a:t>Amsterdam 	52.500 nieuwe woningen voor 2025</a:t>
            </a:r>
          </a:p>
          <a:p>
            <a:pPr lvl="0"/>
            <a:endParaRPr lang="nl-NL" sz="2800" dirty="0">
              <a:latin typeface="Arial Narrow" panose="020B0606020202030204" pitchFamily="34" charset="0"/>
            </a:endParaRPr>
          </a:p>
          <a:p>
            <a:pPr lvl="0"/>
            <a:endParaRPr lang="nl-NL" sz="2800" dirty="0">
              <a:latin typeface="Arial Narrow" panose="020B0606020202030204" pitchFamily="34" charset="0"/>
            </a:endParaRPr>
          </a:p>
          <a:p>
            <a:pPr lvl="0"/>
            <a:r>
              <a:rPr lang="nl-NL" sz="2800" b="1" dirty="0">
                <a:latin typeface="Arial Narrow" panose="020B0606020202030204" pitchFamily="34" charset="0"/>
              </a:rPr>
              <a:t>Druk? Ach…</a:t>
            </a:r>
          </a:p>
          <a:p>
            <a:pPr lvl="0"/>
            <a:endParaRPr lang="nl-NL" sz="2800" b="1" dirty="0">
              <a:latin typeface="Arial Narrow" panose="020B060602020203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FF0000"/>
                </a:solidFill>
                <a:latin typeface="Arial Narrow" panose="020B0606020202030204" pitchFamily="34" charset="0"/>
              </a:rPr>
              <a:t>Cairo, Egypte 		140.000 inwoners per km2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nl-NL" sz="2800" dirty="0">
                <a:latin typeface="Arial Narrow" panose="020B0606020202030204" pitchFamily="34" charset="0"/>
              </a:rPr>
              <a:t>Dhaka, Bangladesh 	  44.100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nl-NL" sz="2800" dirty="0">
                <a:latin typeface="Arial Narrow" panose="020B0606020202030204" pitchFamily="34" charset="0"/>
              </a:rPr>
              <a:t>Istanbul, Turkije 	  	    9.900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FF0000"/>
                </a:solidFill>
                <a:latin typeface="Arial Narrow" panose="020B0606020202030204" pitchFamily="34" charset="0"/>
              </a:rPr>
              <a:t>Amsterdam, NL 	  	    3.200</a:t>
            </a:r>
          </a:p>
        </p:txBody>
      </p:sp>
    </p:spTree>
    <p:extLst>
      <p:ext uri="{BB962C8B-B14F-4D97-AF65-F5344CB8AC3E}">
        <p14:creationId xmlns:p14="http://schemas.microsoft.com/office/powerpoint/2010/main" val="1223580573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fbeeldingsresultaat voor noordermarkt amsterdam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496" y="4054043"/>
            <a:ext cx="4091947" cy="280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Afbeeldingsresultaat voor noordermarkt amsterdam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12005" y="908720"/>
            <a:ext cx="4368507" cy="274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59" y="404664"/>
            <a:ext cx="4378469" cy="2501832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535579" y="3167390"/>
            <a:ext cx="3826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latin typeface="Arial Narrow" panose="020B0606020202030204" pitchFamily="34" charset="0"/>
              </a:rPr>
              <a:t>Noordermarkt Amsterdam</a:t>
            </a:r>
          </a:p>
        </p:txBody>
      </p:sp>
      <p:pic>
        <p:nvPicPr>
          <p:cNvPr id="8200" name="Picture 8" descr="Afbeeldingsresultaat voor noordermarkt druk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0309" y="4074528"/>
            <a:ext cx="4110203" cy="278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al 6">
            <a:extLst>
              <a:ext uri="{FF2B5EF4-FFF2-40B4-BE49-F238E27FC236}">
                <a16:creationId xmlns:a16="http://schemas.microsoft.com/office/drawing/2014/main" id="{5CB9675E-F675-448B-900D-017B604BA83F}"/>
              </a:ext>
            </a:extLst>
          </p:cNvPr>
          <p:cNvSpPr/>
          <p:nvPr/>
        </p:nvSpPr>
        <p:spPr>
          <a:xfrm>
            <a:off x="7452320" y="218409"/>
            <a:ext cx="1472208" cy="834327"/>
          </a:xfrm>
          <a:prstGeom prst="ellipse">
            <a:avLst/>
          </a:prstGeom>
          <a:solidFill>
            <a:srgbClr val="99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Klimaat</a:t>
            </a:r>
          </a:p>
        </p:txBody>
      </p:sp>
    </p:spTree>
    <p:extLst>
      <p:ext uri="{BB962C8B-B14F-4D97-AF65-F5344CB8AC3E}">
        <p14:creationId xmlns:p14="http://schemas.microsoft.com/office/powerpoint/2010/main" val="36765184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611560" y="260648"/>
            <a:ext cx="835292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>
                <a:latin typeface="Arial Narrow" panose="020B0606020202030204" pitchFamily="34" charset="0"/>
                <a:ea typeface="Calibri" panose="020F0502020204030204" pitchFamily="34" charset="0"/>
              </a:rPr>
              <a:t>Schaduw + Luchtkwaliteit</a:t>
            </a:r>
          </a:p>
          <a:p>
            <a:endParaRPr lang="nl-NL" sz="2800" dirty="0">
              <a:latin typeface="Arial Narrow" panose="020B0606020202030204" pitchFamily="34" charset="0"/>
            </a:endParaRPr>
          </a:p>
          <a:p>
            <a:endParaRPr lang="nl-NL" sz="2800" dirty="0">
              <a:latin typeface="Arial Narrow" panose="020B0606020202030204" pitchFamily="34" charset="0"/>
              <a:ea typeface="Calibri" panose="020F0502020204030204" pitchFamily="34" charset="0"/>
            </a:endParaRPr>
          </a:p>
          <a:p>
            <a:endParaRPr lang="nl-NL" sz="2800" dirty="0">
              <a:latin typeface="Arial Narrow" panose="020B0606020202030204" pitchFamily="34" charset="0"/>
            </a:endParaRPr>
          </a:p>
          <a:p>
            <a:endParaRPr lang="nl-NL" sz="2800" dirty="0"/>
          </a:p>
          <a:p>
            <a:endParaRPr lang="nl-NL" sz="2800" dirty="0"/>
          </a:p>
          <a:p>
            <a:pPr fontAlgn="base"/>
            <a:endParaRPr lang="nl-NL" sz="2800" dirty="0">
              <a:latin typeface="Arial Narrow" panose="020B0606020202030204" pitchFamily="34" charset="0"/>
            </a:endParaRPr>
          </a:p>
          <a:p>
            <a:pPr fontAlgn="base"/>
            <a:endParaRPr lang="nl-NL" sz="2800" dirty="0">
              <a:latin typeface="Arial Narrow" panose="020B0606020202030204" pitchFamily="34" charset="0"/>
            </a:endParaRPr>
          </a:p>
          <a:p>
            <a:pPr fontAlgn="base"/>
            <a:endParaRPr lang="nl-NL" sz="2800" dirty="0">
              <a:latin typeface="Arial Narrow" panose="020B0606020202030204" pitchFamily="34" charset="0"/>
            </a:endParaRPr>
          </a:p>
          <a:p>
            <a:pPr fontAlgn="base"/>
            <a:endParaRPr lang="nl-NL" sz="2800" dirty="0">
              <a:latin typeface="Arial Narrow" panose="020B0606020202030204" pitchFamily="34" charset="0"/>
            </a:endParaRPr>
          </a:p>
          <a:p>
            <a:pPr fontAlgn="base"/>
            <a:r>
              <a:rPr lang="nl-NL" sz="2800" i="1" dirty="0">
                <a:latin typeface="Arial Narrow" panose="020B0606020202030204" pitchFamily="34" charset="0"/>
              </a:rPr>
              <a:t>Blad grote paardenkastanje filtert 1,5 kg fijnstof/jaar. </a:t>
            </a:r>
          </a:p>
          <a:p>
            <a:pPr fontAlgn="base"/>
            <a:endParaRPr lang="nl-NL" sz="2400" dirty="0">
              <a:latin typeface="Arial Narrow" panose="020B0606020202030204" pitchFamily="34" charset="0"/>
            </a:endParaRP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nl-NL" sz="2800" dirty="0">
                <a:latin typeface="Arial Narrow" panose="020B0606020202030204" pitchFamily="34" charset="0"/>
              </a:rPr>
              <a:t>Gelijkwaardige filterinstallatie kost zo’n €200.000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nl-NL" sz="2800" dirty="0">
                <a:latin typeface="Arial Narrow" panose="020B0606020202030204" pitchFamily="34" charset="0"/>
              </a:rPr>
              <a:t>Is na 10 jaar versleten 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nl-NL" sz="2800" dirty="0">
                <a:latin typeface="Arial Narrow" panose="020B0606020202030204" pitchFamily="34" charset="0"/>
              </a:rPr>
              <a:t>Gebruikt € 5.500 aan stroom/jaar!</a:t>
            </a:r>
          </a:p>
        </p:txBody>
      </p:sp>
      <p:pic>
        <p:nvPicPr>
          <p:cNvPr id="8194" name="Picture 2" descr="http://www.bomeninfo.nl/mijn-figuren/KastVleugelnIJsselkade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908720"/>
            <a:ext cx="5600617" cy="347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C9F6A1D0-B9A9-44A8-8232-54CFFD7EF8DA}"/>
              </a:ext>
            </a:extLst>
          </p:cNvPr>
          <p:cNvSpPr/>
          <p:nvPr/>
        </p:nvSpPr>
        <p:spPr>
          <a:xfrm>
            <a:off x="7452320" y="218409"/>
            <a:ext cx="1472208" cy="834327"/>
          </a:xfrm>
          <a:prstGeom prst="ellipse">
            <a:avLst/>
          </a:prstGeom>
          <a:solidFill>
            <a:srgbClr val="99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Klimaat</a:t>
            </a:r>
          </a:p>
        </p:txBody>
      </p:sp>
    </p:spTree>
    <p:extLst>
      <p:ext uri="{BB962C8B-B14F-4D97-AF65-F5344CB8AC3E}">
        <p14:creationId xmlns:p14="http://schemas.microsoft.com/office/powerpoint/2010/main" val="13625105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afbeeldingen\werk\amsterdamwesterpark\amsterdamwesteparkspelenl&amp;mokt2015\IMG_053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3137" y="0"/>
            <a:ext cx="4527375" cy="3212976"/>
          </a:xfrm>
          <a:prstGeom prst="rect">
            <a:avLst/>
          </a:prstGeom>
          <a:noFill/>
        </p:spPr>
      </p:pic>
      <p:sp>
        <p:nvSpPr>
          <p:cNvPr id="4" name="Tekstvak 3"/>
          <p:cNvSpPr txBox="1"/>
          <p:nvPr/>
        </p:nvSpPr>
        <p:spPr>
          <a:xfrm>
            <a:off x="391479" y="548680"/>
            <a:ext cx="37444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>
                <a:solidFill>
                  <a:schemeClr val="tx1"/>
                </a:solidFill>
                <a:latin typeface="Arial Narrow" pitchFamily="34" charset="0"/>
              </a:rPr>
              <a:t>Geen zitgelegenheid </a:t>
            </a:r>
          </a:p>
          <a:p>
            <a:pPr algn="ctr"/>
            <a:r>
              <a:rPr lang="nl-NL" sz="2800" dirty="0">
                <a:solidFill>
                  <a:schemeClr val="tx1"/>
                </a:solidFill>
                <a:latin typeface="Arial Narrow" pitchFamily="34" charset="0"/>
              </a:rPr>
              <a:t>=</a:t>
            </a:r>
            <a:r>
              <a:rPr lang="nl-NL" sz="2800" dirty="0">
                <a:solidFill>
                  <a:schemeClr val="tx1"/>
                </a:solidFill>
                <a:latin typeface="Arial Narrow" pitchFamily="34" charset="0"/>
                <a:sym typeface="Wingdings" pitchFamily="2" charset="2"/>
              </a:rPr>
              <a:t> </a:t>
            </a:r>
          </a:p>
          <a:p>
            <a:pPr algn="ctr"/>
            <a:r>
              <a:rPr lang="nl-NL" sz="2800" dirty="0">
                <a:solidFill>
                  <a:schemeClr val="tx1"/>
                </a:solidFill>
                <a:latin typeface="Arial Narrow" pitchFamily="34" charset="0"/>
                <a:sym typeface="Wingdings" pitchFamily="2" charset="2"/>
              </a:rPr>
              <a:t>Kort verblijf </a:t>
            </a:r>
          </a:p>
          <a:p>
            <a:pPr algn="ctr"/>
            <a:r>
              <a:rPr lang="nl-NL" sz="2800" dirty="0">
                <a:solidFill>
                  <a:schemeClr val="tx1"/>
                </a:solidFill>
                <a:latin typeface="Arial Narrow" pitchFamily="34" charset="0"/>
                <a:sym typeface="Wingdings" pitchFamily="2" charset="2"/>
              </a:rPr>
              <a:t>=</a:t>
            </a:r>
          </a:p>
          <a:p>
            <a:pPr algn="ctr"/>
            <a:r>
              <a:rPr lang="nl-NL" sz="2800" dirty="0">
                <a:solidFill>
                  <a:schemeClr val="tx1"/>
                </a:solidFill>
                <a:latin typeface="Arial Narrow" pitchFamily="34" charset="0"/>
                <a:sym typeface="Wingdings" pitchFamily="2" charset="2"/>
              </a:rPr>
              <a:t>Kleine kans op ontmoeting</a:t>
            </a:r>
            <a:endParaRPr lang="nl-NL" sz="2800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4860032" y="4077072"/>
            <a:ext cx="39604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>
                <a:solidFill>
                  <a:schemeClr val="tx1"/>
                </a:solidFill>
                <a:latin typeface="Arial Narrow" pitchFamily="34" charset="0"/>
              </a:rPr>
              <a:t>Meer bankjes</a:t>
            </a:r>
          </a:p>
          <a:p>
            <a:pPr algn="ctr"/>
            <a:r>
              <a:rPr lang="nl-NL" sz="2800" dirty="0">
                <a:solidFill>
                  <a:schemeClr val="tx1"/>
                </a:solidFill>
                <a:latin typeface="Arial Narrow" pitchFamily="34" charset="0"/>
              </a:rPr>
              <a:t>=</a:t>
            </a:r>
          </a:p>
          <a:p>
            <a:pPr algn="ctr"/>
            <a:r>
              <a:rPr lang="nl-NL" sz="2800" dirty="0">
                <a:solidFill>
                  <a:schemeClr val="tx1"/>
                </a:solidFill>
                <a:latin typeface="Arial Narrow" pitchFamily="34" charset="0"/>
                <a:sym typeface="Wingdings" pitchFamily="2" charset="2"/>
              </a:rPr>
              <a:t>Meer ‘buren’ </a:t>
            </a:r>
          </a:p>
          <a:p>
            <a:pPr algn="ctr"/>
            <a:r>
              <a:rPr lang="nl-NL" sz="2800" dirty="0">
                <a:solidFill>
                  <a:schemeClr val="tx1"/>
                </a:solidFill>
                <a:latin typeface="Arial Narrow" pitchFamily="34" charset="0"/>
                <a:sym typeface="Wingdings" pitchFamily="2" charset="2"/>
              </a:rPr>
              <a:t>=</a:t>
            </a:r>
          </a:p>
          <a:p>
            <a:pPr algn="ctr"/>
            <a:r>
              <a:rPr lang="nl-NL" sz="2800" dirty="0">
                <a:solidFill>
                  <a:schemeClr val="tx1"/>
                </a:solidFill>
                <a:latin typeface="Arial Narrow" pitchFamily="34" charset="0"/>
                <a:sym typeface="Wingdings" pitchFamily="2" charset="2"/>
              </a:rPr>
              <a:t>Grotere kans op ontmoeting</a:t>
            </a:r>
          </a:p>
          <a:p>
            <a:pPr algn="ctr"/>
            <a:endParaRPr lang="nl-NL" sz="2800" dirty="0">
              <a:solidFill>
                <a:schemeClr val="tx1"/>
              </a:solidFill>
              <a:latin typeface="Arial Narrow" pitchFamily="34" charset="0"/>
              <a:sym typeface="Wingdings" pitchFamily="2" charset="2"/>
            </a:endParaRPr>
          </a:p>
        </p:txBody>
      </p:sp>
      <p:pic>
        <p:nvPicPr>
          <p:cNvPr id="7" name="Picture 3" descr="D:\afbeeldingen\werk\Londenjuli2013\londenhollandsparkspelenzitgelegenheid.JPG">
            <a:extLst>
              <a:ext uri="{FF2B5EF4-FFF2-40B4-BE49-F238E27FC236}">
                <a16:creationId xmlns:a16="http://schemas.microsoft.com/office/drawing/2014/main" id="{0F4B1E6F-F0BD-4F48-AF01-3CE2525005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755909"/>
            <a:ext cx="4653137" cy="3102091"/>
          </a:xfrm>
          <a:prstGeom prst="rect">
            <a:avLst/>
          </a:prstGeom>
          <a:noFill/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A65256AF-0F68-4AD8-AD45-E2E61C184182}"/>
              </a:ext>
            </a:extLst>
          </p:cNvPr>
          <p:cNvSpPr/>
          <p:nvPr/>
        </p:nvSpPr>
        <p:spPr>
          <a:xfrm>
            <a:off x="7380312" y="218409"/>
            <a:ext cx="1584176" cy="834327"/>
          </a:xfrm>
          <a:prstGeom prst="ellipse">
            <a:avLst/>
          </a:prstGeom>
          <a:solidFill>
            <a:srgbClr val="99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Ontmoeten</a:t>
            </a:r>
          </a:p>
        </p:txBody>
      </p:sp>
    </p:spTree>
    <p:extLst>
      <p:ext uri="{BB962C8B-B14F-4D97-AF65-F5344CB8AC3E}">
        <p14:creationId xmlns:p14="http://schemas.microsoft.com/office/powerpoint/2010/main" val="1248178092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92193ED-6A87-4D2A-BCEF-7213FDD9B3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8735" y="-17512"/>
            <a:ext cx="9501469" cy="6875512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58DE1565-68B1-459C-9605-0BF1869A219C}"/>
              </a:ext>
            </a:extLst>
          </p:cNvPr>
          <p:cNvSpPr/>
          <p:nvPr/>
        </p:nvSpPr>
        <p:spPr>
          <a:xfrm>
            <a:off x="-203251" y="-1976"/>
            <a:ext cx="9539557" cy="12799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5" name="Picture 2" descr="Image result for people on bench in park drawing">
            <a:extLst>
              <a:ext uri="{FF2B5EF4-FFF2-40B4-BE49-F238E27FC236}">
                <a16:creationId xmlns:a16="http://schemas.microsoft.com/office/drawing/2014/main" id="{D21B8A42-C1DC-44AC-B612-9CDCD8FF5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7584" y="-27384"/>
            <a:ext cx="3317022" cy="184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37826BB4-9A63-4D3B-83CB-E962E159776B}"/>
              </a:ext>
            </a:extLst>
          </p:cNvPr>
          <p:cNvSpPr/>
          <p:nvPr/>
        </p:nvSpPr>
        <p:spPr>
          <a:xfrm>
            <a:off x="7380312" y="218409"/>
            <a:ext cx="1584176" cy="834327"/>
          </a:xfrm>
          <a:prstGeom prst="ellipse">
            <a:avLst/>
          </a:prstGeom>
          <a:solidFill>
            <a:srgbClr val="99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Ontmoeten</a:t>
            </a:r>
          </a:p>
        </p:txBody>
      </p:sp>
    </p:spTree>
    <p:extLst>
      <p:ext uri="{BB962C8B-B14F-4D97-AF65-F5344CB8AC3E}">
        <p14:creationId xmlns:p14="http://schemas.microsoft.com/office/powerpoint/2010/main" val="3838012583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11C2D41-5A9B-4D2C-A503-4349ED2FCC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251" y="13166"/>
            <a:ext cx="9550501" cy="6844834"/>
          </a:xfrm>
          <a:prstGeom prst="rect">
            <a:avLst/>
          </a:prstGeom>
        </p:spPr>
      </p:pic>
      <p:sp>
        <p:nvSpPr>
          <p:cNvPr id="9" name="Ovaal 8">
            <a:extLst>
              <a:ext uri="{FF2B5EF4-FFF2-40B4-BE49-F238E27FC236}">
                <a16:creationId xmlns:a16="http://schemas.microsoft.com/office/drawing/2014/main" id="{DFAE1C53-832F-4B13-8C7D-E85D403F3EFD}"/>
              </a:ext>
            </a:extLst>
          </p:cNvPr>
          <p:cNvSpPr/>
          <p:nvPr/>
        </p:nvSpPr>
        <p:spPr>
          <a:xfrm>
            <a:off x="7380312" y="218409"/>
            <a:ext cx="1584176" cy="834327"/>
          </a:xfrm>
          <a:prstGeom prst="ellipse">
            <a:avLst/>
          </a:prstGeom>
          <a:solidFill>
            <a:srgbClr val="99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Ontmoeten</a:t>
            </a:r>
          </a:p>
        </p:txBody>
      </p:sp>
    </p:spTree>
    <p:extLst>
      <p:ext uri="{BB962C8B-B14F-4D97-AF65-F5344CB8AC3E}">
        <p14:creationId xmlns:p14="http://schemas.microsoft.com/office/powerpoint/2010/main" val="1246022224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5F8CF51-0B79-45F3-837C-5462DFB484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332640" cy="6852999"/>
          </a:xfrm>
          <a:prstGeom prst="rect">
            <a:avLst/>
          </a:prstGeom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36AA3EDF-CCFB-405F-8169-0A53A2D69035}"/>
              </a:ext>
            </a:extLst>
          </p:cNvPr>
          <p:cNvSpPr/>
          <p:nvPr/>
        </p:nvSpPr>
        <p:spPr>
          <a:xfrm>
            <a:off x="7380312" y="218409"/>
            <a:ext cx="1584176" cy="834327"/>
          </a:xfrm>
          <a:prstGeom prst="ellipse">
            <a:avLst/>
          </a:prstGeom>
          <a:solidFill>
            <a:srgbClr val="99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Ontmoeten</a:t>
            </a:r>
          </a:p>
        </p:txBody>
      </p:sp>
    </p:spTree>
    <p:extLst>
      <p:ext uri="{BB962C8B-B14F-4D97-AF65-F5344CB8AC3E}">
        <p14:creationId xmlns:p14="http://schemas.microsoft.com/office/powerpoint/2010/main" val="1532631397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5BCDA0E-BB1B-44E8-85EE-5EFBB4434C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36AA3EDF-CCFB-405F-8169-0A53A2D69035}"/>
              </a:ext>
            </a:extLst>
          </p:cNvPr>
          <p:cNvSpPr/>
          <p:nvPr/>
        </p:nvSpPr>
        <p:spPr>
          <a:xfrm>
            <a:off x="7380312" y="218409"/>
            <a:ext cx="1584176" cy="834327"/>
          </a:xfrm>
          <a:prstGeom prst="ellipse">
            <a:avLst/>
          </a:prstGeom>
          <a:solidFill>
            <a:srgbClr val="99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Ontmoeten</a:t>
            </a:r>
          </a:p>
        </p:txBody>
      </p:sp>
    </p:spTree>
    <p:extLst>
      <p:ext uri="{BB962C8B-B14F-4D97-AF65-F5344CB8AC3E}">
        <p14:creationId xmlns:p14="http://schemas.microsoft.com/office/powerpoint/2010/main" val="3101918574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D0E5EC6-43C8-461D-B1D1-BF5B320B7E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520" y="-24120"/>
            <a:ext cx="9865162" cy="6858000"/>
          </a:xfrm>
          <a:prstGeom prst="rect">
            <a:avLst/>
          </a:prstGeom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4B864056-5E11-43A4-87EB-DA06AC192483}"/>
              </a:ext>
            </a:extLst>
          </p:cNvPr>
          <p:cNvSpPr/>
          <p:nvPr/>
        </p:nvSpPr>
        <p:spPr>
          <a:xfrm>
            <a:off x="7380312" y="218409"/>
            <a:ext cx="1584176" cy="834327"/>
          </a:xfrm>
          <a:prstGeom prst="ellipse">
            <a:avLst/>
          </a:prstGeom>
          <a:solidFill>
            <a:srgbClr val="99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Ontmoeten</a:t>
            </a:r>
          </a:p>
        </p:txBody>
      </p:sp>
    </p:spTree>
    <p:extLst>
      <p:ext uri="{BB962C8B-B14F-4D97-AF65-F5344CB8AC3E}">
        <p14:creationId xmlns:p14="http://schemas.microsoft.com/office/powerpoint/2010/main" val="3776270914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afbeeldingen\werk\Denhaag31juli2015\IMG_008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5" y="289391"/>
            <a:ext cx="5004173" cy="2246769"/>
          </a:xfrm>
          <a:prstGeom prst="rect">
            <a:avLst/>
          </a:prstGeom>
          <a:noFill/>
        </p:spPr>
      </p:pic>
      <p:pic>
        <p:nvPicPr>
          <p:cNvPr id="4099" name="Picture 3" descr="D:\afbeeldingen\werk\Denhaag31juli2015\IMG_0093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95"/>
          <a:stretch/>
        </p:blipFill>
        <p:spPr bwMode="auto">
          <a:xfrm>
            <a:off x="4032447" y="4019581"/>
            <a:ext cx="4481485" cy="2874836"/>
          </a:xfrm>
          <a:prstGeom prst="rect">
            <a:avLst/>
          </a:prstGeom>
          <a:noFill/>
        </p:spPr>
      </p:pic>
      <p:pic>
        <p:nvPicPr>
          <p:cNvPr id="4100" name="Picture 4" descr="D:\afbeeldingen\werk\Denhaag31juli2015\IMG_0110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5512" y="1309355"/>
            <a:ext cx="3919166" cy="2453607"/>
          </a:xfrm>
          <a:prstGeom prst="rect">
            <a:avLst/>
          </a:prstGeom>
          <a:noFill/>
        </p:spPr>
      </p:pic>
      <p:sp>
        <p:nvSpPr>
          <p:cNvPr id="6" name="Tekstvak 5"/>
          <p:cNvSpPr txBox="1"/>
          <p:nvPr/>
        </p:nvSpPr>
        <p:spPr>
          <a:xfrm>
            <a:off x="107504" y="3247055"/>
            <a:ext cx="36724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>
                <a:solidFill>
                  <a:schemeClr val="tx1"/>
                </a:solidFill>
                <a:latin typeface="Arial Narrow" pitchFamily="34" charset="0"/>
              </a:rPr>
              <a:t>Meerdere functies </a:t>
            </a:r>
          </a:p>
          <a:p>
            <a:pPr algn="ctr"/>
            <a:r>
              <a:rPr lang="nl-NL" sz="2800" dirty="0">
                <a:solidFill>
                  <a:schemeClr val="tx1"/>
                </a:solidFill>
                <a:latin typeface="Arial Narrow" pitchFamily="34" charset="0"/>
              </a:rPr>
              <a:t>=</a:t>
            </a:r>
          </a:p>
          <a:p>
            <a:pPr algn="ctr"/>
            <a:r>
              <a:rPr lang="nl-NL" sz="2800" dirty="0">
                <a:solidFill>
                  <a:schemeClr val="tx1"/>
                </a:solidFill>
                <a:latin typeface="Arial Narrow" pitchFamily="34" charset="0"/>
              </a:rPr>
              <a:t>Veel mensen</a:t>
            </a:r>
          </a:p>
          <a:p>
            <a:pPr algn="ctr"/>
            <a:r>
              <a:rPr lang="nl-NL" sz="2800" dirty="0">
                <a:solidFill>
                  <a:schemeClr val="tx1"/>
                </a:solidFill>
                <a:latin typeface="Arial Narrow" pitchFamily="34" charset="0"/>
              </a:rPr>
              <a:t>=</a:t>
            </a:r>
          </a:p>
          <a:p>
            <a:pPr algn="ctr"/>
            <a:r>
              <a:rPr lang="nl-NL" sz="2800" dirty="0">
                <a:solidFill>
                  <a:schemeClr val="tx1"/>
                </a:solidFill>
                <a:latin typeface="Arial Narrow" pitchFamily="34" charset="0"/>
              </a:rPr>
              <a:t>Grote kans op ontmoeting</a:t>
            </a:r>
            <a:r>
              <a:rPr lang="nl-NL" sz="1800" b="1" dirty="0"/>
              <a:t> </a:t>
            </a: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6DD2640C-4007-434C-88D6-62FBA133282C}"/>
              </a:ext>
            </a:extLst>
          </p:cNvPr>
          <p:cNvSpPr/>
          <p:nvPr/>
        </p:nvSpPr>
        <p:spPr>
          <a:xfrm>
            <a:off x="7380312" y="218409"/>
            <a:ext cx="1584176" cy="834327"/>
          </a:xfrm>
          <a:prstGeom prst="ellipse">
            <a:avLst/>
          </a:prstGeom>
          <a:solidFill>
            <a:srgbClr val="99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1"/>
                </a:solidFill>
              </a:rPr>
              <a:t>Ontmoeten</a:t>
            </a:r>
          </a:p>
        </p:txBody>
      </p:sp>
    </p:spTree>
    <p:extLst>
      <p:ext uri="{BB962C8B-B14F-4D97-AF65-F5344CB8AC3E}">
        <p14:creationId xmlns:p14="http://schemas.microsoft.com/office/powerpoint/2010/main" val="3349095778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/>
        </p:nvSpPr>
        <p:spPr>
          <a:xfrm>
            <a:off x="683060" y="1273399"/>
            <a:ext cx="8460940" cy="49639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SzPct val="25000"/>
            </a:pPr>
            <a:r>
              <a:rPr lang="nl-NL" sz="2800" b="1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Prettige Plekken – samenvatting</a:t>
            </a:r>
          </a:p>
          <a:p>
            <a:pPr lvl="0">
              <a:buSzPct val="25000"/>
            </a:pPr>
            <a:endParaRPr lang="nl-NL" sz="180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nl-NL" sz="180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nl-NL" sz="180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marR="0" lvl="8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Openbare ruimte kan bijdragen aan gezondheid</a:t>
            </a:r>
          </a:p>
          <a:p>
            <a:pPr marL="457200" marR="0" lvl="8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nl-NL" sz="2800" dirty="0">
              <a:solidFill>
                <a:schemeClr val="dk1"/>
              </a:solidFill>
              <a:latin typeface="Arial Narrow"/>
              <a:ea typeface="Calibri"/>
              <a:cs typeface="Calibri"/>
              <a:sym typeface="Arial Narrow"/>
            </a:endParaRPr>
          </a:p>
          <a:p>
            <a:pPr marL="457200" marR="0" lvl="8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dk1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Kansen: sporten, spelen, bewegen, klimaat en ontmoeten</a:t>
            </a:r>
          </a:p>
          <a:p>
            <a:pPr marL="457200" marR="0" lvl="8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nl-NL" sz="2800" dirty="0">
              <a:solidFill>
                <a:schemeClr val="dk1"/>
              </a:solidFill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  <a:p>
            <a:pPr marL="457200" marR="0" lvl="8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dk1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Maar ook… aandacht voor veiligheid, toegankelijkheid, etc.</a:t>
            </a:r>
          </a:p>
          <a:p>
            <a: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endParaRPr lang="nl-NL" sz="2800" dirty="0">
              <a:solidFill>
                <a:schemeClr val="dk1"/>
              </a:solidFill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  <a:p>
            <a: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endParaRPr lang="nl-NL" sz="2800" dirty="0">
              <a:solidFill>
                <a:schemeClr val="dk1"/>
              </a:solidFill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  <a:p>
            <a:pPr marL="457200" lvl="8" indent="-4572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‘Kijken door de bril van de gebruiker’ is essentieel!</a:t>
            </a:r>
            <a:endParaRPr lang="nl-NL" sz="2800" dirty="0">
              <a:solidFill>
                <a:schemeClr val="dk1"/>
              </a:solidFill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3" name="Afbeelding 2" descr="Wordl Prettige Plekken 3.png">
            <a:extLst>
              <a:ext uri="{FF2B5EF4-FFF2-40B4-BE49-F238E27FC236}">
                <a16:creationId xmlns:a16="http://schemas.microsoft.com/office/drawing/2014/main" id="{3248545E-A0D9-4F81-8590-029AD2C976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04248" y="1"/>
            <a:ext cx="2346176" cy="234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51040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/>
        </p:nvSpPr>
        <p:spPr>
          <a:xfrm>
            <a:off x="827584" y="769343"/>
            <a:ext cx="7992888" cy="55399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SzPct val="25000"/>
            </a:pPr>
            <a:r>
              <a:rPr lang="nl-NL" sz="2800" b="1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De stad in relatie tot gezondheid</a:t>
            </a:r>
            <a:r>
              <a:rPr lang="nl-NL" sz="1800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nl-NL" sz="180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nl-NL" sz="180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marR="0" lvl="8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Openbare ruimte is van belang voor kwaliteit van leven! </a:t>
            </a:r>
          </a:p>
          <a:p>
            <a:pPr marL="457200" marR="0" lvl="8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nl-NL" sz="2400" dirty="0">
              <a:solidFill>
                <a:schemeClr val="dk1"/>
              </a:solidFill>
              <a:latin typeface="Arial Narrow"/>
              <a:ea typeface="Calibri"/>
              <a:cs typeface="Calibri"/>
              <a:sym typeface="Arial Narrow"/>
            </a:endParaRPr>
          </a:p>
          <a:p>
            <a:pPr marL="457200" marR="0" lvl="8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dk1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Sociale problemen niet door openbare ruimte opgelost 	(scholing, werk, etc.).</a:t>
            </a:r>
          </a:p>
          <a:p>
            <a:pPr marL="457200" marR="0" lvl="8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nl-NL" sz="2400" dirty="0">
              <a:solidFill>
                <a:schemeClr val="dk1"/>
              </a:solidFill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  <a:p>
            <a:pPr marL="457200" marR="0" lvl="8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dk1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Maar… openbare ruimte kan wel bijdragen aan:</a:t>
            </a:r>
          </a:p>
          <a:p>
            <a: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nl-NL" sz="2400" dirty="0">
                <a:solidFill>
                  <a:schemeClr val="dk1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	Gevoel van verbondenheid - “erbij horen”</a:t>
            </a:r>
          </a:p>
          <a:p>
            <a: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nl-NL" sz="2400" dirty="0">
                <a:solidFill>
                  <a:schemeClr val="dk1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	Welzijn, trots en geluk</a:t>
            </a:r>
          </a:p>
          <a:p>
            <a:pPr lvl="8">
              <a:buClr>
                <a:schemeClr val="dk1"/>
              </a:buClr>
              <a:buSzPct val="100000"/>
            </a:pPr>
            <a:r>
              <a:rPr lang="nl-NL" sz="2400" dirty="0">
                <a:solidFill>
                  <a:schemeClr val="dk1"/>
                </a:solidFill>
                <a:latin typeface="Arial Narrow" panose="020B0606020202030204" pitchFamily="34" charset="0"/>
                <a:ea typeface="Calibri"/>
                <a:cs typeface="Calibri"/>
                <a:sym typeface="Calibri"/>
              </a:rPr>
              <a:t>	Lichamelijke en geestelijke gezondheid</a:t>
            </a:r>
          </a:p>
          <a:p>
            <a: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endParaRPr lang="nl-NL" sz="2400" dirty="0">
              <a:solidFill>
                <a:schemeClr val="dk1"/>
              </a:solidFill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  <a:p>
            <a:pPr marL="457200" lvl="8" indent="-45720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Toch gaat het nog vaak fout…</a:t>
            </a:r>
            <a:endParaRPr lang="nl-NL" sz="2800" dirty="0">
              <a:solidFill>
                <a:schemeClr val="dk1"/>
              </a:solidFill>
              <a:latin typeface="Arial Narrow" panose="020B060602020203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3194071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/>
          <p:nvPr/>
        </p:nvSpPr>
        <p:spPr>
          <a:xfrm>
            <a:off x="827584" y="620688"/>
            <a:ext cx="7632848" cy="5760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899592" y="764704"/>
            <a:ext cx="756084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25000"/>
            </a:pPr>
            <a:r>
              <a:rPr lang="nl-NL" sz="2800" b="1" dirty="0">
                <a:solidFill>
                  <a:schemeClr val="dk1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Masterclass ‘G</a:t>
            </a:r>
            <a:r>
              <a:rPr lang="nl-NL" sz="2800" b="1" dirty="0">
                <a:solidFill>
                  <a:schemeClr val="tx1"/>
                </a:solidFill>
                <a:latin typeface="Arial Narrow" panose="020B0606020202030204" pitchFamily="34" charset="0"/>
              </a:rPr>
              <a:t>ezonde Openbare Ruimte’</a:t>
            </a:r>
          </a:p>
          <a:p>
            <a:pPr lvl="0">
              <a:buSzPct val="25000"/>
            </a:pPr>
            <a:endParaRPr lang="nl-NL" sz="2800" b="1" i="1" dirty="0">
              <a:solidFill>
                <a:schemeClr val="dk1"/>
              </a:solidFill>
              <a:latin typeface="Arial Narrow" panose="020B0606020202030204" pitchFamily="34" charset="0"/>
              <a:ea typeface="Arial Narrow"/>
              <a:cs typeface="Arial Narrow"/>
              <a:sym typeface="Arial Narrow"/>
            </a:endParaRPr>
          </a:p>
          <a:p>
            <a:pPr lvl="0">
              <a:lnSpc>
                <a:spcPct val="150000"/>
              </a:lnSpc>
              <a:buClr>
                <a:schemeClr val="dk1"/>
              </a:buClr>
              <a:buSzPct val="100000"/>
            </a:pPr>
            <a:r>
              <a:rPr lang="nl-NL" sz="2800" dirty="0">
                <a:solidFill>
                  <a:schemeClr val="dk1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Online op 2 en 9 juni: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2800" dirty="0">
                <a:latin typeface="Arial Narrow" panose="020B0606020202030204" pitchFamily="34" charset="0"/>
              </a:rPr>
              <a:t>Leer kijken ‘door de bril van de gebruiker’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2800" dirty="0">
                <a:latin typeface="Arial Narrow" panose="020B0606020202030204" pitchFamily="34" charset="0"/>
              </a:rPr>
              <a:t>Visie, handvaten en concrete richtlijnen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2800" dirty="0">
                <a:latin typeface="Arial Narrow" panose="020B0606020202030204" pitchFamily="34" charset="0"/>
              </a:rPr>
              <a:t>Eigen casus inbrengen</a:t>
            </a:r>
          </a:p>
          <a:p>
            <a:pPr lvl="0">
              <a:lnSpc>
                <a:spcPct val="150000"/>
              </a:lnSpc>
              <a:buClr>
                <a:schemeClr val="dk1"/>
              </a:buClr>
              <a:buSzPct val="100000"/>
            </a:pPr>
            <a:r>
              <a:rPr lang="nl-NL" sz="2800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hlinkClick r:id="rId3"/>
              </a:rPr>
              <a:t>www.prettigeplekken.nl</a:t>
            </a:r>
            <a:endParaRPr lang="nl-NL" sz="280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lvl="0">
              <a:buClr>
                <a:schemeClr val="dk1"/>
              </a:buClr>
              <a:buSzPct val="100000"/>
            </a:pPr>
            <a:endParaRPr lang="nl-NL" sz="280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lvl="0">
              <a:buClr>
                <a:schemeClr val="dk1"/>
              </a:buClr>
              <a:buSzPct val="100000"/>
            </a:pPr>
            <a:endParaRPr lang="nl-NL" sz="280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lvl="0">
              <a:lnSpc>
                <a:spcPct val="150000"/>
              </a:lnSpc>
              <a:buSzPct val="25000"/>
            </a:pPr>
            <a:r>
              <a:rPr lang="nl-NL" sz="2800" b="1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Bureau KM, Adviseurs Gebruik Openbare Ruimte</a:t>
            </a:r>
          </a:p>
          <a:p>
            <a:pPr>
              <a:lnSpc>
                <a:spcPct val="150000"/>
              </a:lnSpc>
              <a:buSzPct val="25000"/>
            </a:pPr>
            <a:r>
              <a:rPr lang="nl-NL" sz="2800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hlinkClick r:id="rId4"/>
              </a:rPr>
              <a:t>www.bureaukm.nl</a:t>
            </a:r>
            <a:r>
              <a:rPr lang="nl-NL" sz="2800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</a:p>
          <a:p>
            <a:pPr lvl="0">
              <a:buSzPct val="25000"/>
            </a:pPr>
            <a:endParaRPr lang="nl-NL" sz="2800" b="1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201122337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 descr="Image result for postcard dusseldorf medienhafen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-1"/>
            <a:ext cx="9219462" cy="6957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hthoek 2"/>
          <p:cNvSpPr/>
          <p:nvPr/>
        </p:nvSpPr>
        <p:spPr>
          <a:xfrm>
            <a:off x="1763688" y="404664"/>
            <a:ext cx="53285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schemeClr val="tx1"/>
                </a:solidFill>
                <a:latin typeface="Arial Narrow" pitchFamily="34" charset="0"/>
              </a:rPr>
              <a:t>Inrichting van de openbare ruimte heeft grote invloed op gebruik</a:t>
            </a:r>
            <a:endParaRPr lang="nl-NL" sz="2800" dirty="0">
              <a:solidFill>
                <a:schemeClr val="tx1"/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BDE05050-27F6-44DD-AB92-03C515A8F7EF}"/>
              </a:ext>
            </a:extLst>
          </p:cNvPr>
          <p:cNvSpPr/>
          <p:nvPr/>
        </p:nvSpPr>
        <p:spPr>
          <a:xfrm>
            <a:off x="1770296" y="1763436"/>
            <a:ext cx="53285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schemeClr val="tx1"/>
                </a:solidFill>
                <a:latin typeface="Arial Narrow" pitchFamily="34" charset="0"/>
              </a:rPr>
              <a:t>Denk vanuit het gebruik!</a:t>
            </a:r>
            <a:endParaRPr lang="nl-NL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1"/>
          <p:cNvSpPr txBox="1">
            <a:spLocks noChangeArrowheads="1"/>
          </p:cNvSpPr>
          <p:nvPr/>
        </p:nvSpPr>
        <p:spPr bwMode="auto">
          <a:xfrm>
            <a:off x="539552" y="5858108"/>
            <a:ext cx="82809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schemeClr val="tx1"/>
                </a:solidFill>
                <a:latin typeface="Arial Narrow" pitchFamily="34" charset="0"/>
              </a:rPr>
              <a:t>Wat ziet u hier, kijkend door de ogen van de gebruiker?</a:t>
            </a:r>
            <a:endParaRPr lang="nl-NL" sz="2800" dirty="0">
              <a:solidFill>
                <a:schemeClr val="tx1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288541"/>
            <a:ext cx="8007096" cy="525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7"/>
          <p:cNvSpPr txBox="1">
            <a:spLocks noChangeArrowheads="1"/>
          </p:cNvSpPr>
          <p:nvPr/>
        </p:nvSpPr>
        <p:spPr bwMode="auto">
          <a:xfrm>
            <a:off x="6804248" y="4509120"/>
            <a:ext cx="1814408" cy="104644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2400" dirty="0" err="1">
                <a:latin typeface="Arial Narrow" pitchFamily="34" charset="0"/>
              </a:rPr>
              <a:t>Dusseldorf</a:t>
            </a:r>
            <a:r>
              <a:rPr lang="nl-NL" sz="2400" dirty="0">
                <a:latin typeface="Arial Narrow" pitchFamily="34" charset="0"/>
              </a:rPr>
              <a:t> </a:t>
            </a:r>
            <a:r>
              <a:rPr lang="nl-NL" sz="2400" dirty="0" err="1">
                <a:latin typeface="Arial Narrow" pitchFamily="34" charset="0"/>
              </a:rPr>
              <a:t>Hafen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7630378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40" y="722903"/>
            <a:ext cx="9144000" cy="6135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IJL-RECHTS 4"/>
          <p:cNvSpPr/>
          <p:nvPr/>
        </p:nvSpPr>
        <p:spPr>
          <a:xfrm rot="8052151">
            <a:off x="2736088" y="2318883"/>
            <a:ext cx="1162050" cy="28416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6" name="PIJL-RECHTS 5"/>
          <p:cNvSpPr/>
          <p:nvPr/>
        </p:nvSpPr>
        <p:spPr>
          <a:xfrm rot="19814647">
            <a:off x="2778125" y="5349875"/>
            <a:ext cx="923925" cy="26987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23558" name="Tekstvak 7"/>
          <p:cNvSpPr txBox="1">
            <a:spLocks noChangeArrowheads="1"/>
          </p:cNvSpPr>
          <p:nvPr/>
        </p:nvSpPr>
        <p:spPr bwMode="auto">
          <a:xfrm>
            <a:off x="3635375" y="1557338"/>
            <a:ext cx="1657350" cy="5847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1600" dirty="0"/>
              <a:t>Bijzondere architectuur</a:t>
            </a:r>
          </a:p>
        </p:txBody>
      </p:sp>
      <p:sp>
        <p:nvSpPr>
          <p:cNvPr id="23559" name="Tekstvak 8"/>
          <p:cNvSpPr txBox="1">
            <a:spLocks noChangeArrowheads="1"/>
          </p:cNvSpPr>
          <p:nvPr/>
        </p:nvSpPr>
        <p:spPr bwMode="auto">
          <a:xfrm>
            <a:off x="1115616" y="5445125"/>
            <a:ext cx="1728192" cy="58477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1600" dirty="0"/>
              <a:t>Saaie, lelijke verharding</a:t>
            </a:r>
          </a:p>
        </p:txBody>
      </p:sp>
      <p:sp>
        <p:nvSpPr>
          <p:cNvPr id="23560" name="Tekstvak 10"/>
          <p:cNvSpPr txBox="1">
            <a:spLocks noChangeArrowheads="1"/>
          </p:cNvSpPr>
          <p:nvPr/>
        </p:nvSpPr>
        <p:spPr bwMode="auto">
          <a:xfrm>
            <a:off x="6994853" y="5626894"/>
            <a:ext cx="2160587" cy="1231106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 sz="1600" dirty="0"/>
              <a:t>Geen bankjes</a:t>
            </a:r>
          </a:p>
          <a:p>
            <a:r>
              <a:rPr lang="nl-NL" sz="1600" dirty="0"/>
              <a:t>Geen groen</a:t>
            </a:r>
          </a:p>
          <a:p>
            <a:r>
              <a:rPr lang="nl-NL" sz="1600" dirty="0"/>
              <a:t>Geen beschutting</a:t>
            </a:r>
          </a:p>
          <a:p>
            <a:r>
              <a:rPr lang="nl-NL" sz="1600" dirty="0"/>
              <a:t>Geen sport en spel</a:t>
            </a:r>
          </a:p>
          <a:p>
            <a:endParaRPr lang="nl-NL" sz="1000" dirty="0"/>
          </a:p>
        </p:txBody>
      </p:sp>
      <p:sp>
        <p:nvSpPr>
          <p:cNvPr id="10" name="Tekstvak 7"/>
          <p:cNvSpPr txBox="1">
            <a:spLocks noChangeArrowheads="1"/>
          </p:cNvSpPr>
          <p:nvPr/>
        </p:nvSpPr>
        <p:spPr bwMode="auto">
          <a:xfrm>
            <a:off x="6876256" y="2780928"/>
            <a:ext cx="1872208" cy="338554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1600" dirty="0"/>
              <a:t>Terras in zomer</a:t>
            </a:r>
          </a:p>
        </p:txBody>
      </p:sp>
      <p:sp>
        <p:nvSpPr>
          <p:cNvPr id="11" name="PIJL-RECHTS 10"/>
          <p:cNvSpPr/>
          <p:nvPr/>
        </p:nvSpPr>
        <p:spPr>
          <a:xfrm rot="6228952">
            <a:off x="6643960" y="3525023"/>
            <a:ext cx="1162050" cy="28416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7" name="PIJL-RECHTS 6"/>
          <p:cNvSpPr/>
          <p:nvPr/>
        </p:nvSpPr>
        <p:spPr>
          <a:xfrm rot="13851813">
            <a:off x="6538662" y="5282987"/>
            <a:ext cx="675189" cy="2730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759920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/>
          <p:nvPr/>
        </p:nvSpPr>
        <p:spPr>
          <a:xfrm>
            <a:off x="630200" y="451063"/>
            <a:ext cx="8675687" cy="36020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nl-NL" sz="2800" b="1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‘Prettige Plekken, Handboek Mens &amp; Openbare ruimte’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>
              <a:buClr>
                <a:schemeClr val="dk1"/>
              </a:buClr>
              <a:buSzPct val="100000"/>
            </a:pPr>
            <a:r>
              <a:rPr lang="nl-NL" sz="2400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Ruimtelijke richtlijnen voor een goed gebruikte openbare ruimte</a:t>
            </a:r>
          </a:p>
          <a:p>
            <a:pPr>
              <a:buClr>
                <a:schemeClr val="dk1"/>
              </a:buClr>
              <a:buSzPct val="100000"/>
            </a:pPr>
            <a:r>
              <a:rPr lang="nl-NL" sz="2400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nl-NL" sz="2400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Schaalniveaus blok, buurt en stad + pleinen en parken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endParaRPr lang="nl-NL" sz="240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nl-NL" sz="2400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Voorbeelden uit &gt; 50 steden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endParaRPr lang="nl-NL" sz="240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>
              <a:buClr>
                <a:schemeClr val="dk1"/>
              </a:buClr>
              <a:buSzPct val="100000"/>
            </a:pPr>
            <a:r>
              <a:rPr lang="nl-NL" sz="2400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Zeven thema’s</a:t>
            </a:r>
          </a:p>
        </p:txBody>
      </p:sp>
      <p:pic>
        <p:nvPicPr>
          <p:cNvPr id="5" name="Afbeelding 4" descr="Foto van boeken.jpg">
            <a:extLst>
              <a:ext uri="{FF2B5EF4-FFF2-40B4-BE49-F238E27FC236}">
                <a16:creationId xmlns:a16="http://schemas.microsoft.com/office/drawing/2014/main" id="{7978D556-24BE-464A-92F7-62B6904A36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5576" y="4321904"/>
            <a:ext cx="3384376" cy="2563480"/>
          </a:xfrm>
          <a:prstGeom prst="rect">
            <a:avLst/>
          </a:prstGeom>
        </p:spPr>
      </p:pic>
      <p:pic>
        <p:nvPicPr>
          <p:cNvPr id="6" name="Shape 222">
            <a:extLst>
              <a:ext uri="{FF2B5EF4-FFF2-40B4-BE49-F238E27FC236}">
                <a16:creationId xmlns:a16="http://schemas.microsoft.com/office/drawing/2014/main" id="{A7DDCCC7-0B04-4E11-A5B4-4FF3D7CB0B7A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4576" y="3356992"/>
            <a:ext cx="3995936" cy="2828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4320771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Apex">
  <a:themeElements>
    <a:clrScheme name="Metro">
      <a:dk1>
        <a:srgbClr val="000000"/>
      </a:dk1>
      <a:lt1>
        <a:srgbClr val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angepast ontwerp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7245</TotalTime>
  <Words>1926</Words>
  <Application>Microsoft Office PowerPoint</Application>
  <PresentationFormat>Diavoorstelling (4:3)</PresentationFormat>
  <Paragraphs>407</Paragraphs>
  <Slides>50</Slides>
  <Notes>50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11</vt:i4>
      </vt:variant>
      <vt:variant>
        <vt:lpstr>Thema</vt:lpstr>
      </vt:variant>
      <vt:variant>
        <vt:i4>2</vt:i4>
      </vt:variant>
      <vt:variant>
        <vt:lpstr>Diatitels</vt:lpstr>
      </vt:variant>
      <vt:variant>
        <vt:i4>50</vt:i4>
      </vt:variant>
    </vt:vector>
  </HeadingPairs>
  <TitlesOfParts>
    <vt:vector size="63" baseType="lpstr">
      <vt:lpstr>Calibri</vt:lpstr>
      <vt:lpstr>Noto Sans Symbols</vt:lpstr>
      <vt:lpstr>Roboto Condensed</vt:lpstr>
      <vt:lpstr>Arial Narrow</vt:lpstr>
      <vt:lpstr>Merriweather</vt:lpstr>
      <vt:lpstr>Helvetica Light</vt:lpstr>
      <vt:lpstr>Roboto Condensed Bold</vt:lpstr>
      <vt:lpstr>Times New Roman</vt:lpstr>
      <vt:lpstr>Wingdings</vt:lpstr>
      <vt:lpstr>Arial</vt:lpstr>
      <vt:lpstr>Roboto Condensed Light</vt:lpstr>
      <vt:lpstr>Apex</vt:lpstr>
      <vt:lpstr>Aangepast ontwerp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Admin</dc:creator>
  <cp:lastModifiedBy>Kyra Kuitert</cp:lastModifiedBy>
  <cp:revision>341</cp:revision>
  <dcterms:modified xsi:type="dcterms:W3CDTF">2021-04-19T18:26:39Z</dcterms:modified>
</cp:coreProperties>
</file>